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Poppins 1" charset="1" panose="00000500000000000000"/>
      <p:regular r:id="rId18"/>
    </p:embeddedFont>
    <p:embeddedFont>
      <p:font typeface="Poppins 1 Bold" charset="1" panose="00000800000000000000"/>
      <p:regular r:id="rId19"/>
    </p:embeddedFont>
    <p:embeddedFont>
      <p:font typeface="Poppins 1 Italics" charset="1" panose="00000500000000000000"/>
      <p:regular r:id="rId20"/>
    </p:embeddedFont>
    <p:embeddedFont>
      <p:font typeface="Poppins 1 Bold Italics" charset="1" panose="00000800000000000000"/>
      <p:regular r:id="rId21"/>
    </p:embeddedFont>
    <p:embeddedFont>
      <p:font typeface="Poppins 1 Thin" charset="1" panose="00000300000000000000"/>
      <p:regular r:id="rId22"/>
    </p:embeddedFont>
    <p:embeddedFont>
      <p:font typeface="Poppins 1 Thin Italics" charset="1" panose="00000300000000000000"/>
      <p:regular r:id="rId23"/>
    </p:embeddedFont>
    <p:embeddedFont>
      <p:font typeface="Poppins 1 Light" charset="1" panose="00000400000000000000"/>
      <p:regular r:id="rId24"/>
    </p:embeddedFont>
    <p:embeddedFont>
      <p:font typeface="Poppins 1 Light Italics" charset="1" panose="00000400000000000000"/>
      <p:regular r:id="rId25"/>
    </p:embeddedFont>
    <p:embeddedFont>
      <p:font typeface="Poppins 1 Medium" charset="1" panose="00000600000000000000"/>
      <p:regular r:id="rId26"/>
    </p:embeddedFont>
    <p:embeddedFont>
      <p:font typeface="Poppins 1 Medium Italics" charset="1" panose="00000600000000000000"/>
      <p:regular r:id="rId27"/>
    </p:embeddedFont>
    <p:embeddedFont>
      <p:font typeface="Poppins 1 Semi-Bold" charset="1" panose="00000700000000000000"/>
      <p:regular r:id="rId28"/>
    </p:embeddedFont>
    <p:embeddedFont>
      <p:font typeface="Poppins 1 Semi-Bold Italics" charset="1" panose="00000700000000000000"/>
      <p:regular r:id="rId29"/>
    </p:embeddedFont>
    <p:embeddedFont>
      <p:font typeface="Poppins 1 Ultra-Bold" charset="1" panose="00000900000000000000"/>
      <p:regular r:id="rId30"/>
    </p:embeddedFont>
    <p:embeddedFont>
      <p:font typeface="Poppins 1 Ultra-Bold Italics" charset="1" panose="00000900000000000000"/>
      <p:regular r:id="rId31"/>
    </p:embeddedFont>
    <p:embeddedFont>
      <p:font typeface="Poppins 1 Heavy" charset="1" panose="00000A00000000000000"/>
      <p:regular r:id="rId32"/>
    </p:embeddedFont>
    <p:embeddedFont>
      <p:font typeface="Poppins 1 Heavy Italics" charset="1" panose="00000A00000000000000"/>
      <p:regular r:id="rId33"/>
    </p:embeddedFont>
    <p:embeddedFont>
      <p:font typeface="Poppins 2" charset="1" panose="00000500000000000000"/>
      <p:regular r:id="rId34"/>
    </p:embeddedFont>
    <p:embeddedFont>
      <p:font typeface="Poppins 2 Bold" charset="1" panose="00000800000000000000"/>
      <p:regular r:id="rId35"/>
    </p:embeddedFont>
    <p:embeddedFont>
      <p:font typeface="Poppins 2 Italics" charset="1" panose="00000500000000000000"/>
      <p:regular r:id="rId36"/>
    </p:embeddedFont>
    <p:embeddedFont>
      <p:font typeface="Poppins 2 Bold Italics" charset="1" panose="00000800000000000000"/>
      <p:regular r:id="rId37"/>
    </p:embeddedFont>
    <p:embeddedFont>
      <p:font typeface="Poppins 2 Thin" charset="1" panose="00000300000000000000"/>
      <p:regular r:id="rId38"/>
    </p:embeddedFont>
    <p:embeddedFont>
      <p:font typeface="Poppins 2 Thin Italics" charset="1" panose="00000300000000000000"/>
      <p:regular r:id="rId39"/>
    </p:embeddedFont>
    <p:embeddedFont>
      <p:font typeface="Poppins 2 Extra-Light" charset="1" panose="00000300000000000000"/>
      <p:regular r:id="rId40"/>
    </p:embeddedFont>
    <p:embeddedFont>
      <p:font typeface="Poppins 2 Extra-Light Italics" charset="1" panose="00000300000000000000"/>
      <p:regular r:id="rId41"/>
    </p:embeddedFont>
    <p:embeddedFont>
      <p:font typeface="Poppins 2 Light" charset="1" panose="00000400000000000000"/>
      <p:regular r:id="rId42"/>
    </p:embeddedFont>
    <p:embeddedFont>
      <p:font typeface="Poppins 2 Light Italics" charset="1" panose="00000400000000000000"/>
      <p:regular r:id="rId43"/>
    </p:embeddedFont>
    <p:embeddedFont>
      <p:font typeface="Poppins 2 Medium" charset="1" panose="00000600000000000000"/>
      <p:regular r:id="rId44"/>
    </p:embeddedFont>
    <p:embeddedFont>
      <p:font typeface="Poppins 2 Medium Italics" charset="1" panose="00000600000000000000"/>
      <p:regular r:id="rId45"/>
    </p:embeddedFont>
    <p:embeddedFont>
      <p:font typeface="Poppins 2 Semi-Bold" charset="1" panose="00000700000000000000"/>
      <p:regular r:id="rId46"/>
    </p:embeddedFont>
    <p:embeddedFont>
      <p:font typeface="Poppins 2 Semi-Bold Italics" charset="1" panose="00000700000000000000"/>
      <p:regular r:id="rId47"/>
    </p:embeddedFont>
    <p:embeddedFont>
      <p:font typeface="Poppins 2 Ultra-Bold" charset="1" panose="00000900000000000000"/>
      <p:regular r:id="rId48"/>
    </p:embeddedFont>
    <p:embeddedFont>
      <p:font typeface="Poppins 2 Ultra-Bold Italics" charset="1" panose="00000900000000000000"/>
      <p:regular r:id="rId49"/>
    </p:embeddedFont>
    <p:embeddedFont>
      <p:font typeface="Poppins 2 Heavy" charset="1" panose="00000A00000000000000"/>
      <p:regular r:id="rId50"/>
    </p:embeddedFont>
    <p:embeddedFont>
      <p:font typeface="Poppins 2 Heavy Italics" charset="1" panose="00000A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0.png" Type="http://schemas.openxmlformats.org/officeDocument/2006/relationships/image"/><Relationship Id="rId7" Target="https://stackoverflow.com/questions/73174800/receiving-database-operation-expected-to-affect-1-rows-but-actually-affected"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501505" y="203653"/>
            <a:ext cx="2025786" cy="825047"/>
          </a:xfrm>
          <a:custGeom>
            <a:avLst/>
            <a:gdLst/>
            <a:ahLst/>
            <a:cxnLst/>
            <a:rect r="r" b="b" t="t" l="l"/>
            <a:pathLst>
              <a:path h="825047" w="2025786">
                <a:moveTo>
                  <a:pt x="0" y="0"/>
                </a:moveTo>
                <a:lnTo>
                  <a:pt x="2025787" y="0"/>
                </a:lnTo>
                <a:lnTo>
                  <a:pt x="2025787" y="825047"/>
                </a:lnTo>
                <a:lnTo>
                  <a:pt x="0" y="825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212526" y="1687166"/>
            <a:ext cx="5862948" cy="822484"/>
            <a:chOff x="0" y="0"/>
            <a:chExt cx="7817264" cy="1096645"/>
          </a:xfrm>
        </p:grpSpPr>
        <p:sp>
          <p:nvSpPr>
            <p:cNvPr name="TextBox 5" id="5"/>
            <p:cNvSpPr txBox="true"/>
            <p:nvPr/>
          </p:nvSpPr>
          <p:spPr>
            <a:xfrm rot="0">
              <a:off x="160457" y="189391"/>
              <a:ext cx="6573652" cy="636365"/>
            </a:xfrm>
            <a:prstGeom prst="rect">
              <a:avLst/>
            </a:prstGeom>
          </p:spPr>
          <p:txBody>
            <a:bodyPr anchor="t" rtlCol="false" tIns="0" lIns="0" bIns="0" rIns="0">
              <a:spAutoFit/>
            </a:bodyPr>
            <a:lstStyle/>
            <a:p>
              <a:pPr algn="ctr">
                <a:lnSpc>
                  <a:spcPts val="3873"/>
                </a:lnSpc>
              </a:pPr>
              <a:r>
                <a:rPr lang="en-US" sz="2979">
                  <a:solidFill>
                    <a:srgbClr val="FFFFFF"/>
                  </a:solidFill>
                  <a:latin typeface="Roboto Condensed"/>
                </a:rPr>
                <a:t>của các đơn vị Kế toán dịch vụ</a:t>
              </a:r>
            </a:p>
          </p:txBody>
        </p:sp>
        <p:grpSp>
          <p:nvGrpSpPr>
            <p:cNvPr name="Group 6" id="6"/>
            <p:cNvGrpSpPr/>
            <p:nvPr/>
          </p:nvGrpSpPr>
          <p:grpSpPr>
            <a:xfrm rot="0">
              <a:off x="0" y="0"/>
              <a:ext cx="7817264" cy="1096645"/>
              <a:chOff x="0" y="0"/>
              <a:chExt cx="1813789" cy="254447"/>
            </a:xfrm>
          </p:grpSpPr>
          <p:sp>
            <p:nvSpPr>
              <p:cNvPr name="Freeform 7" id="7"/>
              <p:cNvSpPr/>
              <p:nvPr/>
            </p:nvSpPr>
            <p:spPr>
              <a:xfrm flipH="false" flipV="false" rot="0">
                <a:off x="0" y="0"/>
                <a:ext cx="1813789" cy="254447"/>
              </a:xfrm>
              <a:custGeom>
                <a:avLst/>
                <a:gdLst/>
                <a:ahLst/>
                <a:cxnLst/>
                <a:rect r="r" b="b" t="t" l="l"/>
                <a:pathLst>
                  <a:path h="254447" w="1813789">
                    <a:moveTo>
                      <a:pt x="0" y="0"/>
                    </a:moveTo>
                    <a:lnTo>
                      <a:pt x="1813789" y="0"/>
                    </a:lnTo>
                    <a:lnTo>
                      <a:pt x="1813789" y="254447"/>
                    </a:lnTo>
                    <a:lnTo>
                      <a:pt x="0" y="254447"/>
                    </a:lnTo>
                    <a:close/>
                  </a:path>
                </a:pathLst>
              </a:custGeom>
              <a:solidFill>
                <a:srgbClr val="1A4455"/>
              </a:solidFill>
            </p:spPr>
          </p:sp>
          <p:sp>
            <p:nvSpPr>
              <p:cNvPr name="TextBox 8" id="8"/>
              <p:cNvSpPr txBox="true"/>
              <p:nvPr/>
            </p:nvSpPr>
            <p:spPr>
              <a:xfrm>
                <a:off x="0" y="-28575"/>
                <a:ext cx="1813789" cy="283022"/>
              </a:xfrm>
              <a:prstGeom prst="rect">
                <a:avLst/>
              </a:prstGeom>
            </p:spPr>
            <p:txBody>
              <a:bodyPr anchor="ctr" rtlCol="false" tIns="50800" lIns="50800" bIns="50800" rIns="50800"/>
              <a:lstStyle/>
              <a:p>
                <a:pPr algn="ctr">
                  <a:lnSpc>
                    <a:spcPts val="2040"/>
                  </a:lnSpc>
                </a:pPr>
              </a:p>
            </p:txBody>
          </p:sp>
        </p:grpSp>
        <p:sp>
          <p:nvSpPr>
            <p:cNvPr name="TextBox 9" id="9"/>
            <p:cNvSpPr txBox="true"/>
            <p:nvPr/>
          </p:nvSpPr>
          <p:spPr>
            <a:xfrm rot="0">
              <a:off x="160457" y="120930"/>
              <a:ext cx="7425374" cy="816565"/>
            </a:xfrm>
            <a:prstGeom prst="rect">
              <a:avLst/>
            </a:prstGeom>
          </p:spPr>
          <p:txBody>
            <a:bodyPr anchor="t" rtlCol="false" tIns="0" lIns="0" bIns="0" rIns="0">
              <a:spAutoFit/>
            </a:bodyPr>
            <a:lstStyle/>
            <a:p>
              <a:pPr algn="ctr">
                <a:lnSpc>
                  <a:spcPts val="4980"/>
                </a:lnSpc>
              </a:pPr>
              <a:r>
                <a:rPr lang="en-US" sz="3831">
                  <a:solidFill>
                    <a:srgbClr val="FFFFFF"/>
                  </a:solidFill>
                  <a:latin typeface="Roboto Condensed Bold"/>
                </a:rPr>
                <a:t>BÀI HỌC KINH NGHIỆM</a:t>
              </a:r>
            </a:p>
          </p:txBody>
        </p:sp>
      </p:grpSp>
      <p:sp>
        <p:nvSpPr>
          <p:cNvPr name="Freeform 10" id="10"/>
          <p:cNvSpPr/>
          <p:nvPr/>
        </p:nvSpPr>
        <p:spPr>
          <a:xfrm flipH="false" flipV="false" rot="0">
            <a:off x="15123536" y="277964"/>
            <a:ext cx="2615468" cy="750736"/>
          </a:xfrm>
          <a:custGeom>
            <a:avLst/>
            <a:gdLst/>
            <a:ahLst/>
            <a:cxnLst/>
            <a:rect r="r" b="b" t="t" l="l"/>
            <a:pathLst>
              <a:path h="750736" w="2615468">
                <a:moveTo>
                  <a:pt x="0" y="0"/>
                </a:moveTo>
                <a:lnTo>
                  <a:pt x="2615469" y="0"/>
                </a:lnTo>
                <a:lnTo>
                  <a:pt x="2615469" y="750736"/>
                </a:lnTo>
                <a:lnTo>
                  <a:pt x="0" y="750736"/>
                </a:lnTo>
                <a:lnTo>
                  <a:pt x="0" y="0"/>
                </a:lnTo>
                <a:close/>
              </a:path>
            </a:pathLst>
          </a:custGeom>
          <a:blipFill>
            <a:blip r:embed="rId5"/>
            <a:stretch>
              <a:fillRect l="0" t="0" r="0" b="0"/>
            </a:stretch>
          </a:blipFill>
        </p:spPr>
      </p:sp>
      <p:sp>
        <p:nvSpPr>
          <p:cNvPr name="TextBox 11" id="11"/>
          <p:cNvSpPr txBox="true"/>
          <p:nvPr/>
        </p:nvSpPr>
        <p:spPr>
          <a:xfrm rot="0">
            <a:off x="2527292" y="4216400"/>
            <a:ext cx="13903979" cy="1749425"/>
          </a:xfrm>
          <a:prstGeom prst="rect">
            <a:avLst/>
          </a:prstGeom>
        </p:spPr>
        <p:txBody>
          <a:bodyPr anchor="t" rtlCol="false" tIns="0" lIns="0" bIns="0" rIns="0">
            <a:spAutoFit/>
          </a:bodyPr>
          <a:lstStyle/>
          <a:p>
            <a:pPr algn="ctr">
              <a:lnSpc>
                <a:spcPts val="7000"/>
              </a:lnSpc>
            </a:pPr>
            <a:r>
              <a:rPr lang="en-US" sz="5000">
                <a:solidFill>
                  <a:srgbClr val="000000"/>
                </a:solidFill>
                <a:latin typeface="Noto Sans Bold"/>
              </a:rPr>
              <a:t>Lỗi không cất được chứng từ sau khi sửa</a:t>
            </a:r>
          </a:p>
          <a:p>
            <a:pPr algn="ctr">
              <a:lnSpc>
                <a:spcPts val="7000"/>
              </a:lnSpc>
            </a:pPr>
            <a:r>
              <a:rPr lang="en-US" sz="5000">
                <a:solidFill>
                  <a:srgbClr val="000000"/>
                </a:solidFill>
                <a:latin typeface="Noto Sans Bold"/>
              </a:rPr>
              <a:t>tại phân hệ mua hàng</a:t>
            </a:r>
          </a:p>
        </p:txBody>
      </p:sp>
      <p:sp>
        <p:nvSpPr>
          <p:cNvPr name="TextBox 12" id="12"/>
          <p:cNvSpPr txBox="true"/>
          <p:nvPr/>
        </p:nvSpPr>
        <p:spPr>
          <a:xfrm rot="0">
            <a:off x="2192011" y="8570129"/>
            <a:ext cx="13903979" cy="514350"/>
          </a:xfrm>
          <a:prstGeom prst="rect">
            <a:avLst/>
          </a:prstGeom>
        </p:spPr>
        <p:txBody>
          <a:bodyPr anchor="t" rtlCol="false" tIns="0" lIns="0" bIns="0" rIns="0">
            <a:spAutoFit/>
          </a:bodyPr>
          <a:lstStyle/>
          <a:p>
            <a:pPr algn="ctr">
              <a:lnSpc>
                <a:spcPts val="4200"/>
              </a:lnSpc>
            </a:pPr>
            <a:r>
              <a:rPr lang="en-US" sz="3000" u="sng">
                <a:solidFill>
                  <a:srgbClr val="000000"/>
                </a:solidFill>
                <a:latin typeface="Noto Sans Bold"/>
              </a:rPr>
              <a:t>Trình bày: Đặng Việt Anh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501505" y="203653"/>
            <a:ext cx="2025786" cy="825047"/>
          </a:xfrm>
          <a:custGeom>
            <a:avLst/>
            <a:gdLst/>
            <a:ahLst/>
            <a:cxnLst/>
            <a:rect r="r" b="b" t="t" l="l"/>
            <a:pathLst>
              <a:path h="825047" w="2025786">
                <a:moveTo>
                  <a:pt x="0" y="0"/>
                </a:moveTo>
                <a:lnTo>
                  <a:pt x="2025787" y="0"/>
                </a:lnTo>
                <a:lnTo>
                  <a:pt x="2025787" y="825047"/>
                </a:lnTo>
                <a:lnTo>
                  <a:pt x="0" y="825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212526" y="617458"/>
            <a:ext cx="5862948" cy="822484"/>
            <a:chOff x="0" y="0"/>
            <a:chExt cx="7817264" cy="1096645"/>
          </a:xfrm>
        </p:grpSpPr>
        <p:sp>
          <p:nvSpPr>
            <p:cNvPr name="TextBox 5" id="5"/>
            <p:cNvSpPr txBox="true"/>
            <p:nvPr/>
          </p:nvSpPr>
          <p:spPr>
            <a:xfrm rot="0">
              <a:off x="160457" y="189391"/>
              <a:ext cx="6573652" cy="636365"/>
            </a:xfrm>
            <a:prstGeom prst="rect">
              <a:avLst/>
            </a:prstGeom>
          </p:spPr>
          <p:txBody>
            <a:bodyPr anchor="t" rtlCol="false" tIns="0" lIns="0" bIns="0" rIns="0">
              <a:spAutoFit/>
            </a:bodyPr>
            <a:lstStyle/>
            <a:p>
              <a:pPr algn="ctr">
                <a:lnSpc>
                  <a:spcPts val="3873"/>
                </a:lnSpc>
              </a:pPr>
              <a:r>
                <a:rPr lang="en-US" sz="2979">
                  <a:solidFill>
                    <a:srgbClr val="FFFFFF"/>
                  </a:solidFill>
                  <a:latin typeface="Roboto Condensed"/>
                </a:rPr>
                <a:t>của các đơn vị Kế toán dịch vụ</a:t>
              </a:r>
            </a:p>
          </p:txBody>
        </p:sp>
        <p:grpSp>
          <p:nvGrpSpPr>
            <p:cNvPr name="Group 6" id="6"/>
            <p:cNvGrpSpPr/>
            <p:nvPr/>
          </p:nvGrpSpPr>
          <p:grpSpPr>
            <a:xfrm rot="0">
              <a:off x="0" y="0"/>
              <a:ext cx="7817264" cy="1096645"/>
              <a:chOff x="0" y="0"/>
              <a:chExt cx="1813789" cy="254447"/>
            </a:xfrm>
          </p:grpSpPr>
          <p:sp>
            <p:nvSpPr>
              <p:cNvPr name="Freeform 7" id="7"/>
              <p:cNvSpPr/>
              <p:nvPr/>
            </p:nvSpPr>
            <p:spPr>
              <a:xfrm flipH="false" flipV="false" rot="0">
                <a:off x="0" y="0"/>
                <a:ext cx="1813789" cy="254447"/>
              </a:xfrm>
              <a:custGeom>
                <a:avLst/>
                <a:gdLst/>
                <a:ahLst/>
                <a:cxnLst/>
                <a:rect r="r" b="b" t="t" l="l"/>
                <a:pathLst>
                  <a:path h="254447" w="1813789">
                    <a:moveTo>
                      <a:pt x="0" y="0"/>
                    </a:moveTo>
                    <a:lnTo>
                      <a:pt x="1813789" y="0"/>
                    </a:lnTo>
                    <a:lnTo>
                      <a:pt x="1813789" y="254447"/>
                    </a:lnTo>
                    <a:lnTo>
                      <a:pt x="0" y="254447"/>
                    </a:lnTo>
                    <a:close/>
                  </a:path>
                </a:pathLst>
              </a:custGeom>
              <a:solidFill>
                <a:srgbClr val="1A4455"/>
              </a:solidFill>
            </p:spPr>
          </p:sp>
          <p:sp>
            <p:nvSpPr>
              <p:cNvPr name="TextBox 8" id="8"/>
              <p:cNvSpPr txBox="true"/>
              <p:nvPr/>
            </p:nvSpPr>
            <p:spPr>
              <a:xfrm>
                <a:off x="0" y="-28575"/>
                <a:ext cx="1813789" cy="283022"/>
              </a:xfrm>
              <a:prstGeom prst="rect">
                <a:avLst/>
              </a:prstGeom>
            </p:spPr>
            <p:txBody>
              <a:bodyPr anchor="ctr" rtlCol="false" tIns="50800" lIns="50800" bIns="50800" rIns="50800"/>
              <a:lstStyle/>
              <a:p>
                <a:pPr algn="ctr">
                  <a:lnSpc>
                    <a:spcPts val="2040"/>
                  </a:lnSpc>
                </a:pPr>
              </a:p>
            </p:txBody>
          </p:sp>
        </p:grpSp>
        <p:sp>
          <p:nvSpPr>
            <p:cNvPr name="TextBox 9" id="9"/>
            <p:cNvSpPr txBox="true"/>
            <p:nvPr/>
          </p:nvSpPr>
          <p:spPr>
            <a:xfrm rot="0">
              <a:off x="160457" y="120930"/>
              <a:ext cx="7425374" cy="816565"/>
            </a:xfrm>
            <a:prstGeom prst="rect">
              <a:avLst/>
            </a:prstGeom>
          </p:spPr>
          <p:txBody>
            <a:bodyPr anchor="t" rtlCol="false" tIns="0" lIns="0" bIns="0" rIns="0">
              <a:spAutoFit/>
            </a:bodyPr>
            <a:lstStyle/>
            <a:p>
              <a:pPr algn="ctr">
                <a:lnSpc>
                  <a:spcPts val="4980"/>
                </a:lnSpc>
              </a:pPr>
              <a:r>
                <a:rPr lang="en-US" sz="3831">
                  <a:solidFill>
                    <a:srgbClr val="FFFFFF"/>
                  </a:solidFill>
                  <a:latin typeface="Roboto Condensed Bold"/>
                </a:rPr>
                <a:t>BÀI HỌC KINH NGHIỆM</a:t>
              </a:r>
            </a:p>
          </p:txBody>
        </p:sp>
      </p:grpSp>
      <p:sp>
        <p:nvSpPr>
          <p:cNvPr name="Freeform 10" id="10"/>
          <p:cNvSpPr/>
          <p:nvPr/>
        </p:nvSpPr>
        <p:spPr>
          <a:xfrm flipH="false" flipV="false" rot="0">
            <a:off x="15123536" y="277964"/>
            <a:ext cx="2615468" cy="750736"/>
          </a:xfrm>
          <a:custGeom>
            <a:avLst/>
            <a:gdLst/>
            <a:ahLst/>
            <a:cxnLst/>
            <a:rect r="r" b="b" t="t" l="l"/>
            <a:pathLst>
              <a:path h="750736" w="2615468">
                <a:moveTo>
                  <a:pt x="0" y="0"/>
                </a:moveTo>
                <a:lnTo>
                  <a:pt x="2615469" y="0"/>
                </a:lnTo>
                <a:lnTo>
                  <a:pt x="2615469" y="750736"/>
                </a:lnTo>
                <a:lnTo>
                  <a:pt x="0" y="750736"/>
                </a:lnTo>
                <a:lnTo>
                  <a:pt x="0" y="0"/>
                </a:lnTo>
                <a:close/>
              </a:path>
            </a:pathLst>
          </a:custGeom>
          <a:blipFill>
            <a:blip r:embed="rId5"/>
            <a:stretch>
              <a:fillRect l="0" t="0" r="0" b="0"/>
            </a:stretch>
          </a:blipFill>
        </p:spPr>
      </p:sp>
      <p:sp>
        <p:nvSpPr>
          <p:cNvPr name="Freeform 11" id="11"/>
          <p:cNvSpPr/>
          <p:nvPr/>
        </p:nvSpPr>
        <p:spPr>
          <a:xfrm flipH="false" flipV="false" rot="0">
            <a:off x="4989277" y="2243162"/>
            <a:ext cx="8309447" cy="6240564"/>
          </a:xfrm>
          <a:custGeom>
            <a:avLst/>
            <a:gdLst/>
            <a:ahLst/>
            <a:cxnLst/>
            <a:rect r="r" b="b" t="t" l="l"/>
            <a:pathLst>
              <a:path h="6240564" w="8309447">
                <a:moveTo>
                  <a:pt x="0" y="0"/>
                </a:moveTo>
                <a:lnTo>
                  <a:pt x="8309446" y="0"/>
                </a:lnTo>
                <a:lnTo>
                  <a:pt x="8309446" y="6240564"/>
                </a:lnTo>
                <a:lnTo>
                  <a:pt x="0" y="6240564"/>
                </a:lnTo>
                <a:lnTo>
                  <a:pt x="0" y="0"/>
                </a:lnTo>
                <a:close/>
              </a:path>
            </a:pathLst>
          </a:custGeom>
          <a:blipFill>
            <a:blip r:embed="rId6"/>
            <a:stretch>
              <a:fillRect l="0" t="0" r="0" b="0"/>
            </a:stretch>
          </a:blipFill>
        </p:spPr>
      </p:sp>
      <p:sp>
        <p:nvSpPr>
          <p:cNvPr name="TextBox 12" id="12"/>
          <p:cNvSpPr txBox="true"/>
          <p:nvPr/>
        </p:nvSpPr>
        <p:spPr>
          <a:xfrm rot="0">
            <a:off x="2192011" y="8862060"/>
            <a:ext cx="13903979" cy="396240"/>
          </a:xfrm>
          <a:prstGeom prst="rect">
            <a:avLst/>
          </a:prstGeom>
        </p:spPr>
        <p:txBody>
          <a:bodyPr anchor="t" rtlCol="false" tIns="0" lIns="0" bIns="0" rIns="0">
            <a:spAutoFit/>
          </a:bodyPr>
          <a:lstStyle/>
          <a:p>
            <a:pPr algn="ctr">
              <a:lnSpc>
                <a:spcPts val="3359"/>
              </a:lnSpc>
            </a:pPr>
            <a:r>
              <a:rPr lang="en-US" sz="2400">
                <a:solidFill>
                  <a:srgbClr val="000000"/>
                </a:solidFill>
                <a:latin typeface="Noto Sans Bold"/>
              </a:rPr>
              <a:t>Biểu hiện lỗi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501505" y="203653"/>
            <a:ext cx="2025786" cy="825047"/>
          </a:xfrm>
          <a:custGeom>
            <a:avLst/>
            <a:gdLst/>
            <a:ahLst/>
            <a:cxnLst/>
            <a:rect r="r" b="b" t="t" l="l"/>
            <a:pathLst>
              <a:path h="825047" w="2025786">
                <a:moveTo>
                  <a:pt x="0" y="0"/>
                </a:moveTo>
                <a:lnTo>
                  <a:pt x="2025787" y="0"/>
                </a:lnTo>
                <a:lnTo>
                  <a:pt x="2025787" y="825047"/>
                </a:lnTo>
                <a:lnTo>
                  <a:pt x="0" y="825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212526" y="617458"/>
            <a:ext cx="5862948" cy="822484"/>
            <a:chOff x="0" y="0"/>
            <a:chExt cx="7817264" cy="1096645"/>
          </a:xfrm>
        </p:grpSpPr>
        <p:sp>
          <p:nvSpPr>
            <p:cNvPr name="TextBox 5" id="5"/>
            <p:cNvSpPr txBox="true"/>
            <p:nvPr/>
          </p:nvSpPr>
          <p:spPr>
            <a:xfrm rot="0">
              <a:off x="160457" y="189391"/>
              <a:ext cx="6573652" cy="636365"/>
            </a:xfrm>
            <a:prstGeom prst="rect">
              <a:avLst/>
            </a:prstGeom>
          </p:spPr>
          <p:txBody>
            <a:bodyPr anchor="t" rtlCol="false" tIns="0" lIns="0" bIns="0" rIns="0">
              <a:spAutoFit/>
            </a:bodyPr>
            <a:lstStyle/>
            <a:p>
              <a:pPr algn="ctr">
                <a:lnSpc>
                  <a:spcPts val="3873"/>
                </a:lnSpc>
              </a:pPr>
              <a:r>
                <a:rPr lang="en-US" sz="2979">
                  <a:solidFill>
                    <a:srgbClr val="FFFFFF"/>
                  </a:solidFill>
                  <a:latin typeface="Roboto Condensed"/>
                </a:rPr>
                <a:t>của các đơn vị Kế toán dịch vụ</a:t>
              </a:r>
            </a:p>
          </p:txBody>
        </p:sp>
        <p:grpSp>
          <p:nvGrpSpPr>
            <p:cNvPr name="Group 6" id="6"/>
            <p:cNvGrpSpPr/>
            <p:nvPr/>
          </p:nvGrpSpPr>
          <p:grpSpPr>
            <a:xfrm rot="0">
              <a:off x="0" y="0"/>
              <a:ext cx="7817264" cy="1096645"/>
              <a:chOff x="0" y="0"/>
              <a:chExt cx="1813789" cy="254447"/>
            </a:xfrm>
          </p:grpSpPr>
          <p:sp>
            <p:nvSpPr>
              <p:cNvPr name="Freeform 7" id="7"/>
              <p:cNvSpPr/>
              <p:nvPr/>
            </p:nvSpPr>
            <p:spPr>
              <a:xfrm flipH="false" flipV="false" rot="0">
                <a:off x="0" y="0"/>
                <a:ext cx="1813789" cy="254447"/>
              </a:xfrm>
              <a:custGeom>
                <a:avLst/>
                <a:gdLst/>
                <a:ahLst/>
                <a:cxnLst/>
                <a:rect r="r" b="b" t="t" l="l"/>
                <a:pathLst>
                  <a:path h="254447" w="1813789">
                    <a:moveTo>
                      <a:pt x="0" y="0"/>
                    </a:moveTo>
                    <a:lnTo>
                      <a:pt x="1813789" y="0"/>
                    </a:lnTo>
                    <a:lnTo>
                      <a:pt x="1813789" y="254447"/>
                    </a:lnTo>
                    <a:lnTo>
                      <a:pt x="0" y="254447"/>
                    </a:lnTo>
                    <a:close/>
                  </a:path>
                </a:pathLst>
              </a:custGeom>
              <a:solidFill>
                <a:srgbClr val="1A4455"/>
              </a:solidFill>
            </p:spPr>
          </p:sp>
          <p:sp>
            <p:nvSpPr>
              <p:cNvPr name="TextBox 8" id="8"/>
              <p:cNvSpPr txBox="true"/>
              <p:nvPr/>
            </p:nvSpPr>
            <p:spPr>
              <a:xfrm>
                <a:off x="0" y="-28575"/>
                <a:ext cx="1813789" cy="283022"/>
              </a:xfrm>
              <a:prstGeom prst="rect">
                <a:avLst/>
              </a:prstGeom>
            </p:spPr>
            <p:txBody>
              <a:bodyPr anchor="ctr" rtlCol="false" tIns="50800" lIns="50800" bIns="50800" rIns="50800"/>
              <a:lstStyle/>
              <a:p>
                <a:pPr algn="ctr">
                  <a:lnSpc>
                    <a:spcPts val="2040"/>
                  </a:lnSpc>
                </a:pPr>
              </a:p>
            </p:txBody>
          </p:sp>
        </p:grpSp>
        <p:sp>
          <p:nvSpPr>
            <p:cNvPr name="TextBox 9" id="9"/>
            <p:cNvSpPr txBox="true"/>
            <p:nvPr/>
          </p:nvSpPr>
          <p:spPr>
            <a:xfrm rot="0">
              <a:off x="160457" y="120930"/>
              <a:ext cx="7425374" cy="816565"/>
            </a:xfrm>
            <a:prstGeom prst="rect">
              <a:avLst/>
            </a:prstGeom>
          </p:spPr>
          <p:txBody>
            <a:bodyPr anchor="t" rtlCol="false" tIns="0" lIns="0" bIns="0" rIns="0">
              <a:spAutoFit/>
            </a:bodyPr>
            <a:lstStyle/>
            <a:p>
              <a:pPr algn="ctr">
                <a:lnSpc>
                  <a:spcPts val="4980"/>
                </a:lnSpc>
              </a:pPr>
              <a:r>
                <a:rPr lang="en-US" sz="3831">
                  <a:solidFill>
                    <a:srgbClr val="FFFFFF"/>
                  </a:solidFill>
                  <a:latin typeface="Roboto Condensed Bold"/>
                </a:rPr>
                <a:t>BÀI HỌC KINH NGHIỆM</a:t>
              </a:r>
            </a:p>
          </p:txBody>
        </p:sp>
      </p:grpSp>
      <p:sp>
        <p:nvSpPr>
          <p:cNvPr name="Freeform 10" id="10"/>
          <p:cNvSpPr/>
          <p:nvPr/>
        </p:nvSpPr>
        <p:spPr>
          <a:xfrm flipH="false" flipV="false" rot="0">
            <a:off x="15123536" y="277964"/>
            <a:ext cx="2615468" cy="750736"/>
          </a:xfrm>
          <a:custGeom>
            <a:avLst/>
            <a:gdLst/>
            <a:ahLst/>
            <a:cxnLst/>
            <a:rect r="r" b="b" t="t" l="l"/>
            <a:pathLst>
              <a:path h="750736" w="2615468">
                <a:moveTo>
                  <a:pt x="0" y="0"/>
                </a:moveTo>
                <a:lnTo>
                  <a:pt x="2615469" y="0"/>
                </a:lnTo>
                <a:lnTo>
                  <a:pt x="2615469" y="750736"/>
                </a:lnTo>
                <a:lnTo>
                  <a:pt x="0" y="750736"/>
                </a:lnTo>
                <a:lnTo>
                  <a:pt x="0" y="0"/>
                </a:lnTo>
                <a:close/>
              </a:path>
            </a:pathLst>
          </a:custGeom>
          <a:blipFill>
            <a:blip r:embed="rId5"/>
            <a:stretch>
              <a:fillRect l="0" t="0" r="0" b="0"/>
            </a:stretch>
          </a:blipFill>
        </p:spPr>
      </p:sp>
      <p:sp>
        <p:nvSpPr>
          <p:cNvPr name="Freeform 11" id="11"/>
          <p:cNvSpPr/>
          <p:nvPr/>
        </p:nvSpPr>
        <p:spPr>
          <a:xfrm flipH="false" flipV="false" rot="0">
            <a:off x="5302601" y="5974009"/>
            <a:ext cx="3956649" cy="2578819"/>
          </a:xfrm>
          <a:custGeom>
            <a:avLst/>
            <a:gdLst/>
            <a:ahLst/>
            <a:cxnLst/>
            <a:rect r="r" b="b" t="t" l="l"/>
            <a:pathLst>
              <a:path h="2578819" w="3956649">
                <a:moveTo>
                  <a:pt x="0" y="0"/>
                </a:moveTo>
                <a:lnTo>
                  <a:pt x="3956649" y="0"/>
                </a:lnTo>
                <a:lnTo>
                  <a:pt x="3956649" y="2578819"/>
                </a:lnTo>
                <a:lnTo>
                  <a:pt x="0" y="2578819"/>
                </a:lnTo>
                <a:lnTo>
                  <a:pt x="0" y="0"/>
                </a:lnTo>
                <a:close/>
              </a:path>
            </a:pathLst>
          </a:custGeom>
          <a:blipFill>
            <a:blip r:embed="rId6"/>
            <a:stretch>
              <a:fillRect l="-12761" t="0" r="-202844" b="0"/>
            </a:stretch>
          </a:blipFill>
        </p:spPr>
      </p:sp>
      <p:sp>
        <p:nvSpPr>
          <p:cNvPr name="TextBox 12" id="12"/>
          <p:cNvSpPr txBox="true"/>
          <p:nvPr/>
        </p:nvSpPr>
        <p:spPr>
          <a:xfrm rot="0">
            <a:off x="2192011" y="1898945"/>
            <a:ext cx="13903979" cy="396240"/>
          </a:xfrm>
          <a:prstGeom prst="rect">
            <a:avLst/>
          </a:prstGeom>
        </p:spPr>
        <p:txBody>
          <a:bodyPr anchor="t" rtlCol="false" tIns="0" lIns="0" bIns="0" rIns="0">
            <a:spAutoFit/>
          </a:bodyPr>
          <a:lstStyle/>
          <a:p>
            <a:pPr algn="ctr">
              <a:lnSpc>
                <a:spcPts val="3359"/>
              </a:lnSpc>
            </a:pPr>
            <a:r>
              <a:rPr lang="en-US" sz="2400">
                <a:solidFill>
                  <a:srgbClr val="000000"/>
                </a:solidFill>
                <a:latin typeface="Noto Sans Bold"/>
              </a:rPr>
              <a:t>Nguyên nhân gây ra lỗi</a:t>
            </a:r>
          </a:p>
        </p:txBody>
      </p:sp>
      <p:sp>
        <p:nvSpPr>
          <p:cNvPr name="TextBox 13" id="13"/>
          <p:cNvSpPr txBox="true"/>
          <p:nvPr/>
        </p:nvSpPr>
        <p:spPr>
          <a:xfrm rot="0">
            <a:off x="1514399" y="2901573"/>
            <a:ext cx="15744901" cy="1248840"/>
          </a:xfrm>
          <a:prstGeom prst="rect">
            <a:avLst/>
          </a:prstGeom>
        </p:spPr>
        <p:txBody>
          <a:bodyPr anchor="t" rtlCol="false" tIns="0" lIns="0" bIns="0" rIns="0">
            <a:spAutoFit/>
          </a:bodyPr>
          <a:lstStyle/>
          <a:p>
            <a:pPr algn="ctr">
              <a:lnSpc>
                <a:spcPts val="3293"/>
              </a:lnSpc>
              <a:spcBef>
                <a:spcPct val="0"/>
              </a:spcBef>
            </a:pPr>
            <a:r>
              <a:rPr lang="en-US" sz="2352">
                <a:solidFill>
                  <a:srgbClr val="303642"/>
                </a:solidFill>
                <a:latin typeface="Poppins 2"/>
              </a:rPr>
              <a:t>Trong phiên bản R44 có sửa lỗi hotfix liên quan tới tính năng xem hóa đơn CQT đồng bộ từ tool khi nhấn vào drilldown số hóa đơn trên các chứng từ mua hàng, dịch vụ, trả lại hàng bán, chứng từ nghiệp vụ khác, phiếu chi, ủy nhiệm chi (lập kèm hóa đơn)</a:t>
            </a:r>
          </a:p>
        </p:txBody>
      </p:sp>
      <p:sp>
        <p:nvSpPr>
          <p:cNvPr name="TextBox 14" id="14"/>
          <p:cNvSpPr txBox="true"/>
          <p:nvPr/>
        </p:nvSpPr>
        <p:spPr>
          <a:xfrm rot="0">
            <a:off x="1514399" y="4519150"/>
            <a:ext cx="15744901" cy="1182025"/>
          </a:xfrm>
          <a:prstGeom prst="rect">
            <a:avLst/>
          </a:prstGeom>
        </p:spPr>
        <p:txBody>
          <a:bodyPr anchor="t" rtlCol="false" tIns="0" lIns="0" bIns="0" rIns="0">
            <a:spAutoFit/>
          </a:bodyPr>
          <a:lstStyle/>
          <a:p>
            <a:pPr algn="ctr">
              <a:lnSpc>
                <a:spcPts val="3107"/>
              </a:lnSpc>
            </a:pPr>
            <a:r>
              <a:rPr lang="en-US" sz="2219">
                <a:solidFill>
                  <a:srgbClr val="303642"/>
                </a:solidFill>
                <a:latin typeface="Poppins 2"/>
              </a:rPr>
              <a:t>Để xem được hóa đơn đồng bộ từ tool thì phải bao gồm mẫu số, ký hiệu, số hóa đơn, ngày hóa đơn -&gt; những thông tin này trong drilldown chưa đủ</a:t>
            </a:r>
          </a:p>
          <a:p>
            <a:pPr algn="ctr">
              <a:lnSpc>
                <a:spcPts val="3107"/>
              </a:lnSpc>
              <a:spcBef>
                <a:spcPct val="0"/>
              </a:spcBef>
            </a:pPr>
          </a:p>
        </p:txBody>
      </p:sp>
      <p:sp>
        <p:nvSpPr>
          <p:cNvPr name="Freeform 15" id="15"/>
          <p:cNvSpPr/>
          <p:nvPr/>
        </p:nvSpPr>
        <p:spPr>
          <a:xfrm flipH="false" flipV="false" rot="0">
            <a:off x="9259250" y="5974009"/>
            <a:ext cx="4211848" cy="2578819"/>
          </a:xfrm>
          <a:custGeom>
            <a:avLst/>
            <a:gdLst/>
            <a:ahLst/>
            <a:cxnLst/>
            <a:rect r="r" b="b" t="t" l="l"/>
            <a:pathLst>
              <a:path h="2578819" w="4211848">
                <a:moveTo>
                  <a:pt x="0" y="0"/>
                </a:moveTo>
                <a:lnTo>
                  <a:pt x="4211848" y="0"/>
                </a:lnTo>
                <a:lnTo>
                  <a:pt x="4211848" y="2578819"/>
                </a:lnTo>
                <a:lnTo>
                  <a:pt x="0" y="2578819"/>
                </a:lnTo>
                <a:lnTo>
                  <a:pt x="0" y="0"/>
                </a:lnTo>
                <a:close/>
              </a:path>
            </a:pathLst>
          </a:custGeom>
          <a:blipFill>
            <a:blip r:embed="rId6"/>
            <a:stretch>
              <a:fillRect l="-193959" t="0" r="-2523" b="0"/>
            </a:stretch>
          </a:blipFill>
        </p:spPr>
      </p:sp>
      <p:sp>
        <p:nvSpPr>
          <p:cNvPr name="TextBox 16" id="16"/>
          <p:cNvSpPr txBox="true"/>
          <p:nvPr/>
        </p:nvSpPr>
        <p:spPr>
          <a:xfrm rot="0">
            <a:off x="5302601" y="9017636"/>
            <a:ext cx="8168497" cy="240664"/>
          </a:xfrm>
          <a:prstGeom prst="rect">
            <a:avLst/>
          </a:prstGeom>
        </p:spPr>
        <p:txBody>
          <a:bodyPr anchor="t" rtlCol="false" tIns="0" lIns="0" bIns="0" rIns="0">
            <a:spAutoFit/>
          </a:bodyPr>
          <a:lstStyle/>
          <a:p>
            <a:pPr algn="ctr">
              <a:lnSpc>
                <a:spcPts val="1960"/>
              </a:lnSpc>
            </a:pPr>
            <a:r>
              <a:rPr lang="en-US" sz="1400" u="sng">
                <a:solidFill>
                  <a:srgbClr val="000000"/>
                </a:solidFill>
                <a:latin typeface="Noto Sans Bold"/>
              </a:rPr>
              <a:t>Vì không đủ thông tin nên phần links đã sửa lấy  dữ liệu inv_bot_reference thông qua 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501505" y="203653"/>
            <a:ext cx="2025786" cy="825047"/>
          </a:xfrm>
          <a:custGeom>
            <a:avLst/>
            <a:gdLst/>
            <a:ahLst/>
            <a:cxnLst/>
            <a:rect r="r" b="b" t="t" l="l"/>
            <a:pathLst>
              <a:path h="825047" w="2025786">
                <a:moveTo>
                  <a:pt x="0" y="0"/>
                </a:moveTo>
                <a:lnTo>
                  <a:pt x="2025787" y="0"/>
                </a:lnTo>
                <a:lnTo>
                  <a:pt x="2025787" y="825047"/>
                </a:lnTo>
                <a:lnTo>
                  <a:pt x="0" y="825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212526" y="617458"/>
            <a:ext cx="5862948" cy="822484"/>
            <a:chOff x="0" y="0"/>
            <a:chExt cx="7817264" cy="1096645"/>
          </a:xfrm>
        </p:grpSpPr>
        <p:sp>
          <p:nvSpPr>
            <p:cNvPr name="TextBox 5" id="5"/>
            <p:cNvSpPr txBox="true"/>
            <p:nvPr/>
          </p:nvSpPr>
          <p:spPr>
            <a:xfrm rot="0">
              <a:off x="160457" y="189391"/>
              <a:ext cx="6573652" cy="636365"/>
            </a:xfrm>
            <a:prstGeom prst="rect">
              <a:avLst/>
            </a:prstGeom>
          </p:spPr>
          <p:txBody>
            <a:bodyPr anchor="t" rtlCol="false" tIns="0" lIns="0" bIns="0" rIns="0">
              <a:spAutoFit/>
            </a:bodyPr>
            <a:lstStyle/>
            <a:p>
              <a:pPr algn="ctr">
                <a:lnSpc>
                  <a:spcPts val="3873"/>
                </a:lnSpc>
              </a:pPr>
              <a:r>
                <a:rPr lang="en-US" sz="2979">
                  <a:solidFill>
                    <a:srgbClr val="FFFFFF"/>
                  </a:solidFill>
                  <a:latin typeface="Roboto Condensed"/>
                </a:rPr>
                <a:t>của các đơn vị Kế toán dịch vụ</a:t>
              </a:r>
            </a:p>
          </p:txBody>
        </p:sp>
        <p:grpSp>
          <p:nvGrpSpPr>
            <p:cNvPr name="Group 6" id="6"/>
            <p:cNvGrpSpPr/>
            <p:nvPr/>
          </p:nvGrpSpPr>
          <p:grpSpPr>
            <a:xfrm rot="0">
              <a:off x="0" y="0"/>
              <a:ext cx="7817264" cy="1096645"/>
              <a:chOff x="0" y="0"/>
              <a:chExt cx="1813789" cy="254447"/>
            </a:xfrm>
          </p:grpSpPr>
          <p:sp>
            <p:nvSpPr>
              <p:cNvPr name="Freeform 7" id="7"/>
              <p:cNvSpPr/>
              <p:nvPr/>
            </p:nvSpPr>
            <p:spPr>
              <a:xfrm flipH="false" flipV="false" rot="0">
                <a:off x="0" y="0"/>
                <a:ext cx="1813789" cy="254447"/>
              </a:xfrm>
              <a:custGeom>
                <a:avLst/>
                <a:gdLst/>
                <a:ahLst/>
                <a:cxnLst/>
                <a:rect r="r" b="b" t="t" l="l"/>
                <a:pathLst>
                  <a:path h="254447" w="1813789">
                    <a:moveTo>
                      <a:pt x="0" y="0"/>
                    </a:moveTo>
                    <a:lnTo>
                      <a:pt x="1813789" y="0"/>
                    </a:lnTo>
                    <a:lnTo>
                      <a:pt x="1813789" y="254447"/>
                    </a:lnTo>
                    <a:lnTo>
                      <a:pt x="0" y="254447"/>
                    </a:lnTo>
                    <a:close/>
                  </a:path>
                </a:pathLst>
              </a:custGeom>
              <a:solidFill>
                <a:srgbClr val="1A4455"/>
              </a:solidFill>
            </p:spPr>
          </p:sp>
          <p:sp>
            <p:nvSpPr>
              <p:cNvPr name="TextBox 8" id="8"/>
              <p:cNvSpPr txBox="true"/>
              <p:nvPr/>
            </p:nvSpPr>
            <p:spPr>
              <a:xfrm>
                <a:off x="0" y="-28575"/>
                <a:ext cx="1813789" cy="283022"/>
              </a:xfrm>
              <a:prstGeom prst="rect">
                <a:avLst/>
              </a:prstGeom>
            </p:spPr>
            <p:txBody>
              <a:bodyPr anchor="ctr" rtlCol="false" tIns="50800" lIns="50800" bIns="50800" rIns="50800"/>
              <a:lstStyle/>
              <a:p>
                <a:pPr algn="ctr">
                  <a:lnSpc>
                    <a:spcPts val="2040"/>
                  </a:lnSpc>
                </a:pPr>
              </a:p>
            </p:txBody>
          </p:sp>
        </p:grpSp>
        <p:sp>
          <p:nvSpPr>
            <p:cNvPr name="TextBox 9" id="9"/>
            <p:cNvSpPr txBox="true"/>
            <p:nvPr/>
          </p:nvSpPr>
          <p:spPr>
            <a:xfrm rot="0">
              <a:off x="160457" y="120930"/>
              <a:ext cx="7425374" cy="816565"/>
            </a:xfrm>
            <a:prstGeom prst="rect">
              <a:avLst/>
            </a:prstGeom>
          </p:spPr>
          <p:txBody>
            <a:bodyPr anchor="t" rtlCol="false" tIns="0" lIns="0" bIns="0" rIns="0">
              <a:spAutoFit/>
            </a:bodyPr>
            <a:lstStyle/>
            <a:p>
              <a:pPr algn="ctr">
                <a:lnSpc>
                  <a:spcPts val="4980"/>
                </a:lnSpc>
              </a:pPr>
              <a:r>
                <a:rPr lang="en-US" sz="3831">
                  <a:solidFill>
                    <a:srgbClr val="FFFFFF"/>
                  </a:solidFill>
                  <a:latin typeface="Roboto Condensed Bold"/>
                </a:rPr>
                <a:t>BÀI HỌC KINH NGHIỆM</a:t>
              </a:r>
            </a:p>
          </p:txBody>
        </p:sp>
      </p:grpSp>
      <p:sp>
        <p:nvSpPr>
          <p:cNvPr name="Freeform 10" id="10"/>
          <p:cNvSpPr/>
          <p:nvPr/>
        </p:nvSpPr>
        <p:spPr>
          <a:xfrm flipH="false" flipV="false" rot="0">
            <a:off x="15123536" y="277964"/>
            <a:ext cx="2615468" cy="750736"/>
          </a:xfrm>
          <a:custGeom>
            <a:avLst/>
            <a:gdLst/>
            <a:ahLst/>
            <a:cxnLst/>
            <a:rect r="r" b="b" t="t" l="l"/>
            <a:pathLst>
              <a:path h="750736" w="2615468">
                <a:moveTo>
                  <a:pt x="0" y="0"/>
                </a:moveTo>
                <a:lnTo>
                  <a:pt x="2615469" y="0"/>
                </a:lnTo>
                <a:lnTo>
                  <a:pt x="2615469" y="750736"/>
                </a:lnTo>
                <a:lnTo>
                  <a:pt x="0" y="750736"/>
                </a:lnTo>
                <a:lnTo>
                  <a:pt x="0" y="0"/>
                </a:lnTo>
                <a:close/>
              </a:path>
            </a:pathLst>
          </a:custGeom>
          <a:blipFill>
            <a:blip r:embed="rId5"/>
            <a:stretch>
              <a:fillRect l="0" t="0" r="0" b="0"/>
            </a:stretch>
          </a:blipFill>
        </p:spPr>
      </p:sp>
      <p:sp>
        <p:nvSpPr>
          <p:cNvPr name="Freeform 11" id="11"/>
          <p:cNvSpPr/>
          <p:nvPr/>
        </p:nvSpPr>
        <p:spPr>
          <a:xfrm flipH="false" flipV="false" rot="0">
            <a:off x="3593115" y="3631541"/>
            <a:ext cx="11101770" cy="2545522"/>
          </a:xfrm>
          <a:custGeom>
            <a:avLst/>
            <a:gdLst/>
            <a:ahLst/>
            <a:cxnLst/>
            <a:rect r="r" b="b" t="t" l="l"/>
            <a:pathLst>
              <a:path h="2545522" w="11101770">
                <a:moveTo>
                  <a:pt x="0" y="0"/>
                </a:moveTo>
                <a:lnTo>
                  <a:pt x="11101770" y="0"/>
                </a:lnTo>
                <a:lnTo>
                  <a:pt x="11101770" y="2545522"/>
                </a:lnTo>
                <a:lnTo>
                  <a:pt x="0" y="2545522"/>
                </a:lnTo>
                <a:lnTo>
                  <a:pt x="0" y="0"/>
                </a:lnTo>
                <a:close/>
              </a:path>
            </a:pathLst>
          </a:custGeom>
          <a:blipFill>
            <a:blip r:embed="rId6"/>
            <a:stretch>
              <a:fillRect l="0" t="0" r="-5978" b="-54388"/>
            </a:stretch>
          </a:blipFill>
        </p:spPr>
      </p:sp>
      <p:sp>
        <p:nvSpPr>
          <p:cNvPr name="TextBox 12" id="12"/>
          <p:cNvSpPr txBox="true"/>
          <p:nvPr/>
        </p:nvSpPr>
        <p:spPr>
          <a:xfrm rot="0">
            <a:off x="2192011" y="1962832"/>
            <a:ext cx="13903979" cy="396240"/>
          </a:xfrm>
          <a:prstGeom prst="rect">
            <a:avLst/>
          </a:prstGeom>
        </p:spPr>
        <p:txBody>
          <a:bodyPr anchor="t" rtlCol="false" tIns="0" lIns="0" bIns="0" rIns="0">
            <a:spAutoFit/>
          </a:bodyPr>
          <a:lstStyle/>
          <a:p>
            <a:pPr algn="ctr">
              <a:lnSpc>
                <a:spcPts val="3359"/>
              </a:lnSpc>
            </a:pPr>
            <a:r>
              <a:rPr lang="en-US" sz="2400">
                <a:solidFill>
                  <a:srgbClr val="000000"/>
                </a:solidFill>
                <a:latin typeface="Noto Sans Bold"/>
              </a:rPr>
              <a:t>Nguyên nhân gây ra lỗi</a:t>
            </a:r>
          </a:p>
        </p:txBody>
      </p:sp>
      <p:sp>
        <p:nvSpPr>
          <p:cNvPr name="TextBox 13" id="13"/>
          <p:cNvSpPr txBox="true"/>
          <p:nvPr/>
        </p:nvSpPr>
        <p:spPr>
          <a:xfrm rot="0">
            <a:off x="1514399" y="6815238"/>
            <a:ext cx="15744901" cy="826065"/>
          </a:xfrm>
          <a:prstGeom prst="rect">
            <a:avLst/>
          </a:prstGeom>
        </p:spPr>
        <p:txBody>
          <a:bodyPr anchor="t" rtlCol="false" tIns="0" lIns="0" bIns="0" rIns="0">
            <a:spAutoFit/>
          </a:bodyPr>
          <a:lstStyle/>
          <a:p>
            <a:pPr algn="ctr">
              <a:lnSpc>
                <a:spcPts val="3293"/>
              </a:lnSpc>
            </a:pPr>
            <a:r>
              <a:rPr lang="en-US" sz="2352">
                <a:solidFill>
                  <a:srgbClr val="303642"/>
                </a:solidFill>
                <a:latin typeface="Poppins 2"/>
              </a:rPr>
              <a:t>Sau khi không cất được thì kiểm tra xem response từ server trả về như trên </a:t>
            </a:r>
          </a:p>
          <a:p>
            <a:pPr algn="ctr">
              <a:lnSpc>
                <a:spcPts val="3293"/>
              </a:lnSpc>
              <a:spcBef>
                <a:spcPct val="0"/>
              </a:spcBef>
            </a:pPr>
            <a:r>
              <a:rPr lang="en-US" sz="2352">
                <a:solidFill>
                  <a:srgbClr val="303642"/>
                </a:solidFill>
                <a:latin typeface="Poppins 2"/>
              </a:rPr>
              <a:t>(</a:t>
            </a:r>
            <a:r>
              <a:rPr lang="en-US" sz="2352" u="sng">
                <a:solidFill>
                  <a:srgbClr val="303642"/>
                </a:solidFill>
                <a:latin typeface="Poppins 2 Bold"/>
              </a:rPr>
              <a:t>Database operation expected to affect 1 row(s) but actually affected 0 row(s) error</a:t>
            </a:r>
            <a:r>
              <a:rPr lang="en-US" sz="2352">
                <a:solidFill>
                  <a:srgbClr val="303642"/>
                </a:solidFill>
                <a:latin typeface="Poppins 2"/>
              </a:rPr>
              <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501505" y="203653"/>
            <a:ext cx="2025786" cy="825047"/>
          </a:xfrm>
          <a:custGeom>
            <a:avLst/>
            <a:gdLst/>
            <a:ahLst/>
            <a:cxnLst/>
            <a:rect r="r" b="b" t="t" l="l"/>
            <a:pathLst>
              <a:path h="825047" w="2025786">
                <a:moveTo>
                  <a:pt x="0" y="0"/>
                </a:moveTo>
                <a:lnTo>
                  <a:pt x="2025787" y="0"/>
                </a:lnTo>
                <a:lnTo>
                  <a:pt x="2025787" y="825047"/>
                </a:lnTo>
                <a:lnTo>
                  <a:pt x="0" y="825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212526" y="617458"/>
            <a:ext cx="5862948" cy="822484"/>
            <a:chOff x="0" y="0"/>
            <a:chExt cx="7817264" cy="1096645"/>
          </a:xfrm>
        </p:grpSpPr>
        <p:sp>
          <p:nvSpPr>
            <p:cNvPr name="TextBox 5" id="5"/>
            <p:cNvSpPr txBox="true"/>
            <p:nvPr/>
          </p:nvSpPr>
          <p:spPr>
            <a:xfrm rot="0">
              <a:off x="160457" y="189391"/>
              <a:ext cx="6573652" cy="636365"/>
            </a:xfrm>
            <a:prstGeom prst="rect">
              <a:avLst/>
            </a:prstGeom>
          </p:spPr>
          <p:txBody>
            <a:bodyPr anchor="t" rtlCol="false" tIns="0" lIns="0" bIns="0" rIns="0">
              <a:spAutoFit/>
            </a:bodyPr>
            <a:lstStyle/>
            <a:p>
              <a:pPr algn="ctr">
                <a:lnSpc>
                  <a:spcPts val="3873"/>
                </a:lnSpc>
              </a:pPr>
              <a:r>
                <a:rPr lang="en-US" sz="2979">
                  <a:solidFill>
                    <a:srgbClr val="FFFFFF"/>
                  </a:solidFill>
                  <a:latin typeface="Roboto Condensed"/>
                </a:rPr>
                <a:t>của các đơn vị Kế toán dịch vụ</a:t>
              </a:r>
            </a:p>
          </p:txBody>
        </p:sp>
        <p:grpSp>
          <p:nvGrpSpPr>
            <p:cNvPr name="Group 6" id="6"/>
            <p:cNvGrpSpPr/>
            <p:nvPr/>
          </p:nvGrpSpPr>
          <p:grpSpPr>
            <a:xfrm rot="0">
              <a:off x="0" y="0"/>
              <a:ext cx="7817264" cy="1096645"/>
              <a:chOff x="0" y="0"/>
              <a:chExt cx="1813789" cy="254447"/>
            </a:xfrm>
          </p:grpSpPr>
          <p:sp>
            <p:nvSpPr>
              <p:cNvPr name="Freeform 7" id="7"/>
              <p:cNvSpPr/>
              <p:nvPr/>
            </p:nvSpPr>
            <p:spPr>
              <a:xfrm flipH="false" flipV="false" rot="0">
                <a:off x="0" y="0"/>
                <a:ext cx="1813789" cy="254447"/>
              </a:xfrm>
              <a:custGeom>
                <a:avLst/>
                <a:gdLst/>
                <a:ahLst/>
                <a:cxnLst/>
                <a:rect r="r" b="b" t="t" l="l"/>
                <a:pathLst>
                  <a:path h="254447" w="1813789">
                    <a:moveTo>
                      <a:pt x="0" y="0"/>
                    </a:moveTo>
                    <a:lnTo>
                      <a:pt x="1813789" y="0"/>
                    </a:lnTo>
                    <a:lnTo>
                      <a:pt x="1813789" y="254447"/>
                    </a:lnTo>
                    <a:lnTo>
                      <a:pt x="0" y="254447"/>
                    </a:lnTo>
                    <a:close/>
                  </a:path>
                </a:pathLst>
              </a:custGeom>
              <a:solidFill>
                <a:srgbClr val="1A4455"/>
              </a:solidFill>
            </p:spPr>
          </p:sp>
          <p:sp>
            <p:nvSpPr>
              <p:cNvPr name="TextBox 8" id="8"/>
              <p:cNvSpPr txBox="true"/>
              <p:nvPr/>
            </p:nvSpPr>
            <p:spPr>
              <a:xfrm>
                <a:off x="0" y="-28575"/>
                <a:ext cx="1813789" cy="283022"/>
              </a:xfrm>
              <a:prstGeom prst="rect">
                <a:avLst/>
              </a:prstGeom>
            </p:spPr>
            <p:txBody>
              <a:bodyPr anchor="ctr" rtlCol="false" tIns="50800" lIns="50800" bIns="50800" rIns="50800"/>
              <a:lstStyle/>
              <a:p>
                <a:pPr algn="ctr">
                  <a:lnSpc>
                    <a:spcPts val="2040"/>
                  </a:lnSpc>
                </a:pPr>
              </a:p>
            </p:txBody>
          </p:sp>
        </p:grpSp>
        <p:sp>
          <p:nvSpPr>
            <p:cNvPr name="TextBox 9" id="9"/>
            <p:cNvSpPr txBox="true"/>
            <p:nvPr/>
          </p:nvSpPr>
          <p:spPr>
            <a:xfrm rot="0">
              <a:off x="160457" y="120930"/>
              <a:ext cx="7425374" cy="816565"/>
            </a:xfrm>
            <a:prstGeom prst="rect">
              <a:avLst/>
            </a:prstGeom>
          </p:spPr>
          <p:txBody>
            <a:bodyPr anchor="t" rtlCol="false" tIns="0" lIns="0" bIns="0" rIns="0">
              <a:spAutoFit/>
            </a:bodyPr>
            <a:lstStyle/>
            <a:p>
              <a:pPr algn="ctr">
                <a:lnSpc>
                  <a:spcPts val="4980"/>
                </a:lnSpc>
              </a:pPr>
              <a:r>
                <a:rPr lang="en-US" sz="3831">
                  <a:solidFill>
                    <a:srgbClr val="FFFFFF"/>
                  </a:solidFill>
                  <a:latin typeface="Roboto Condensed Bold"/>
                </a:rPr>
                <a:t>BÀI HỌC KINH NGHIỆM</a:t>
              </a:r>
            </a:p>
          </p:txBody>
        </p:sp>
      </p:grpSp>
      <p:sp>
        <p:nvSpPr>
          <p:cNvPr name="Freeform 10" id="10"/>
          <p:cNvSpPr/>
          <p:nvPr/>
        </p:nvSpPr>
        <p:spPr>
          <a:xfrm flipH="false" flipV="false" rot="0">
            <a:off x="15123536" y="277964"/>
            <a:ext cx="2615468" cy="750736"/>
          </a:xfrm>
          <a:custGeom>
            <a:avLst/>
            <a:gdLst/>
            <a:ahLst/>
            <a:cxnLst/>
            <a:rect r="r" b="b" t="t" l="l"/>
            <a:pathLst>
              <a:path h="750736" w="2615468">
                <a:moveTo>
                  <a:pt x="0" y="0"/>
                </a:moveTo>
                <a:lnTo>
                  <a:pt x="2615469" y="0"/>
                </a:lnTo>
                <a:lnTo>
                  <a:pt x="2615469" y="750736"/>
                </a:lnTo>
                <a:lnTo>
                  <a:pt x="0" y="750736"/>
                </a:lnTo>
                <a:lnTo>
                  <a:pt x="0" y="0"/>
                </a:lnTo>
                <a:close/>
              </a:path>
            </a:pathLst>
          </a:custGeom>
          <a:blipFill>
            <a:blip r:embed="rId5"/>
            <a:stretch>
              <a:fillRect l="0" t="0" r="0" b="0"/>
            </a:stretch>
          </a:blipFill>
        </p:spPr>
      </p:sp>
      <p:sp>
        <p:nvSpPr>
          <p:cNvPr name="Freeform 11" id="11"/>
          <p:cNvSpPr/>
          <p:nvPr/>
        </p:nvSpPr>
        <p:spPr>
          <a:xfrm flipH="false" flipV="false" rot="0">
            <a:off x="4631945" y="2863701"/>
            <a:ext cx="9024109" cy="2279799"/>
          </a:xfrm>
          <a:custGeom>
            <a:avLst/>
            <a:gdLst/>
            <a:ahLst/>
            <a:cxnLst/>
            <a:rect r="r" b="b" t="t" l="l"/>
            <a:pathLst>
              <a:path h="2279799" w="9024109">
                <a:moveTo>
                  <a:pt x="0" y="0"/>
                </a:moveTo>
                <a:lnTo>
                  <a:pt x="9024110" y="0"/>
                </a:lnTo>
                <a:lnTo>
                  <a:pt x="9024110" y="2279799"/>
                </a:lnTo>
                <a:lnTo>
                  <a:pt x="0" y="2279799"/>
                </a:lnTo>
                <a:lnTo>
                  <a:pt x="0" y="0"/>
                </a:lnTo>
                <a:close/>
              </a:path>
            </a:pathLst>
          </a:custGeom>
          <a:blipFill>
            <a:blip r:embed="rId6"/>
            <a:stretch>
              <a:fillRect l="0" t="-47825" r="-43601" b="-76244"/>
            </a:stretch>
          </a:blipFill>
        </p:spPr>
      </p:sp>
      <p:sp>
        <p:nvSpPr>
          <p:cNvPr name="Freeform 12" id="12"/>
          <p:cNvSpPr/>
          <p:nvPr/>
        </p:nvSpPr>
        <p:spPr>
          <a:xfrm flipH="false" flipV="false" rot="0">
            <a:off x="2831961" y="5648325"/>
            <a:ext cx="12624079" cy="4036812"/>
          </a:xfrm>
          <a:custGeom>
            <a:avLst/>
            <a:gdLst/>
            <a:ahLst/>
            <a:cxnLst/>
            <a:rect r="r" b="b" t="t" l="l"/>
            <a:pathLst>
              <a:path h="4036812" w="12624079">
                <a:moveTo>
                  <a:pt x="0" y="0"/>
                </a:moveTo>
                <a:lnTo>
                  <a:pt x="12624078" y="0"/>
                </a:lnTo>
                <a:lnTo>
                  <a:pt x="12624078" y="4036812"/>
                </a:lnTo>
                <a:lnTo>
                  <a:pt x="0" y="4036812"/>
                </a:lnTo>
                <a:lnTo>
                  <a:pt x="0" y="0"/>
                </a:lnTo>
                <a:close/>
              </a:path>
            </a:pathLst>
          </a:custGeom>
          <a:blipFill>
            <a:blip r:embed="rId7"/>
            <a:stretch>
              <a:fillRect l="0" t="0" r="0" b="-46582"/>
            </a:stretch>
          </a:blipFill>
        </p:spPr>
      </p:sp>
      <p:sp>
        <p:nvSpPr>
          <p:cNvPr name="TextBox 13" id="13"/>
          <p:cNvSpPr txBox="true"/>
          <p:nvPr/>
        </p:nvSpPr>
        <p:spPr>
          <a:xfrm rot="0">
            <a:off x="2192011" y="1962832"/>
            <a:ext cx="13903979" cy="396240"/>
          </a:xfrm>
          <a:prstGeom prst="rect">
            <a:avLst/>
          </a:prstGeom>
        </p:spPr>
        <p:txBody>
          <a:bodyPr anchor="t" rtlCol="false" tIns="0" lIns="0" bIns="0" rIns="0">
            <a:spAutoFit/>
          </a:bodyPr>
          <a:lstStyle/>
          <a:p>
            <a:pPr algn="ctr">
              <a:lnSpc>
                <a:spcPts val="3359"/>
              </a:lnSpc>
            </a:pPr>
            <a:r>
              <a:rPr lang="en-US" sz="2400">
                <a:solidFill>
                  <a:srgbClr val="000000"/>
                </a:solidFill>
                <a:latin typeface="Noto Sans Bold"/>
              </a:rPr>
              <a:t>Debug thì thấy lỗi trong SaveMasterDetail khi thực hiện lưu dữ liệu dữ vào DB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501505" y="203653"/>
            <a:ext cx="2025786" cy="825047"/>
          </a:xfrm>
          <a:custGeom>
            <a:avLst/>
            <a:gdLst/>
            <a:ahLst/>
            <a:cxnLst/>
            <a:rect r="r" b="b" t="t" l="l"/>
            <a:pathLst>
              <a:path h="825047" w="2025786">
                <a:moveTo>
                  <a:pt x="0" y="0"/>
                </a:moveTo>
                <a:lnTo>
                  <a:pt x="2025787" y="0"/>
                </a:lnTo>
                <a:lnTo>
                  <a:pt x="2025787" y="825047"/>
                </a:lnTo>
                <a:lnTo>
                  <a:pt x="0" y="825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212526" y="617458"/>
            <a:ext cx="5862948" cy="822484"/>
            <a:chOff x="0" y="0"/>
            <a:chExt cx="7817264" cy="1096645"/>
          </a:xfrm>
        </p:grpSpPr>
        <p:sp>
          <p:nvSpPr>
            <p:cNvPr name="TextBox 5" id="5"/>
            <p:cNvSpPr txBox="true"/>
            <p:nvPr/>
          </p:nvSpPr>
          <p:spPr>
            <a:xfrm rot="0">
              <a:off x="160457" y="189391"/>
              <a:ext cx="6573652" cy="636365"/>
            </a:xfrm>
            <a:prstGeom prst="rect">
              <a:avLst/>
            </a:prstGeom>
          </p:spPr>
          <p:txBody>
            <a:bodyPr anchor="t" rtlCol="false" tIns="0" lIns="0" bIns="0" rIns="0">
              <a:spAutoFit/>
            </a:bodyPr>
            <a:lstStyle/>
            <a:p>
              <a:pPr algn="ctr">
                <a:lnSpc>
                  <a:spcPts val="3873"/>
                </a:lnSpc>
              </a:pPr>
              <a:r>
                <a:rPr lang="en-US" sz="2979">
                  <a:solidFill>
                    <a:srgbClr val="FFFFFF"/>
                  </a:solidFill>
                  <a:latin typeface="Roboto Condensed"/>
                </a:rPr>
                <a:t>của các đơn vị Kế toán dịch vụ</a:t>
              </a:r>
            </a:p>
          </p:txBody>
        </p:sp>
        <p:grpSp>
          <p:nvGrpSpPr>
            <p:cNvPr name="Group 6" id="6"/>
            <p:cNvGrpSpPr/>
            <p:nvPr/>
          </p:nvGrpSpPr>
          <p:grpSpPr>
            <a:xfrm rot="0">
              <a:off x="0" y="0"/>
              <a:ext cx="7817264" cy="1096645"/>
              <a:chOff x="0" y="0"/>
              <a:chExt cx="1813789" cy="254447"/>
            </a:xfrm>
          </p:grpSpPr>
          <p:sp>
            <p:nvSpPr>
              <p:cNvPr name="Freeform 7" id="7"/>
              <p:cNvSpPr/>
              <p:nvPr/>
            </p:nvSpPr>
            <p:spPr>
              <a:xfrm flipH="false" flipV="false" rot="0">
                <a:off x="0" y="0"/>
                <a:ext cx="1813789" cy="254447"/>
              </a:xfrm>
              <a:custGeom>
                <a:avLst/>
                <a:gdLst/>
                <a:ahLst/>
                <a:cxnLst/>
                <a:rect r="r" b="b" t="t" l="l"/>
                <a:pathLst>
                  <a:path h="254447" w="1813789">
                    <a:moveTo>
                      <a:pt x="0" y="0"/>
                    </a:moveTo>
                    <a:lnTo>
                      <a:pt x="1813789" y="0"/>
                    </a:lnTo>
                    <a:lnTo>
                      <a:pt x="1813789" y="254447"/>
                    </a:lnTo>
                    <a:lnTo>
                      <a:pt x="0" y="254447"/>
                    </a:lnTo>
                    <a:close/>
                  </a:path>
                </a:pathLst>
              </a:custGeom>
              <a:solidFill>
                <a:srgbClr val="1A4455"/>
              </a:solidFill>
            </p:spPr>
          </p:sp>
          <p:sp>
            <p:nvSpPr>
              <p:cNvPr name="TextBox 8" id="8"/>
              <p:cNvSpPr txBox="true"/>
              <p:nvPr/>
            </p:nvSpPr>
            <p:spPr>
              <a:xfrm>
                <a:off x="0" y="-28575"/>
                <a:ext cx="1813789" cy="283022"/>
              </a:xfrm>
              <a:prstGeom prst="rect">
                <a:avLst/>
              </a:prstGeom>
            </p:spPr>
            <p:txBody>
              <a:bodyPr anchor="ctr" rtlCol="false" tIns="50800" lIns="50800" bIns="50800" rIns="50800"/>
              <a:lstStyle/>
              <a:p>
                <a:pPr algn="ctr">
                  <a:lnSpc>
                    <a:spcPts val="2040"/>
                  </a:lnSpc>
                </a:pPr>
              </a:p>
            </p:txBody>
          </p:sp>
        </p:grpSp>
        <p:sp>
          <p:nvSpPr>
            <p:cNvPr name="TextBox 9" id="9"/>
            <p:cNvSpPr txBox="true"/>
            <p:nvPr/>
          </p:nvSpPr>
          <p:spPr>
            <a:xfrm rot="0">
              <a:off x="160457" y="120930"/>
              <a:ext cx="7425374" cy="816565"/>
            </a:xfrm>
            <a:prstGeom prst="rect">
              <a:avLst/>
            </a:prstGeom>
          </p:spPr>
          <p:txBody>
            <a:bodyPr anchor="t" rtlCol="false" tIns="0" lIns="0" bIns="0" rIns="0">
              <a:spAutoFit/>
            </a:bodyPr>
            <a:lstStyle/>
            <a:p>
              <a:pPr algn="ctr">
                <a:lnSpc>
                  <a:spcPts val="4980"/>
                </a:lnSpc>
              </a:pPr>
              <a:r>
                <a:rPr lang="en-US" sz="3831">
                  <a:solidFill>
                    <a:srgbClr val="FFFFFF"/>
                  </a:solidFill>
                  <a:latin typeface="Roboto Condensed Bold"/>
                </a:rPr>
                <a:t>BÀI HỌC KINH NGHIỆM</a:t>
              </a:r>
            </a:p>
          </p:txBody>
        </p:sp>
      </p:grpSp>
      <p:sp>
        <p:nvSpPr>
          <p:cNvPr name="Freeform 10" id="10"/>
          <p:cNvSpPr/>
          <p:nvPr/>
        </p:nvSpPr>
        <p:spPr>
          <a:xfrm flipH="false" flipV="false" rot="0">
            <a:off x="15123536" y="277964"/>
            <a:ext cx="2615468" cy="750736"/>
          </a:xfrm>
          <a:custGeom>
            <a:avLst/>
            <a:gdLst/>
            <a:ahLst/>
            <a:cxnLst/>
            <a:rect r="r" b="b" t="t" l="l"/>
            <a:pathLst>
              <a:path h="750736" w="2615468">
                <a:moveTo>
                  <a:pt x="0" y="0"/>
                </a:moveTo>
                <a:lnTo>
                  <a:pt x="2615469" y="0"/>
                </a:lnTo>
                <a:lnTo>
                  <a:pt x="2615469" y="750736"/>
                </a:lnTo>
                <a:lnTo>
                  <a:pt x="0" y="750736"/>
                </a:lnTo>
                <a:lnTo>
                  <a:pt x="0" y="0"/>
                </a:lnTo>
                <a:close/>
              </a:path>
            </a:pathLst>
          </a:custGeom>
          <a:blipFill>
            <a:blip r:embed="rId5"/>
            <a:stretch>
              <a:fillRect l="0" t="0" r="0" b="0"/>
            </a:stretch>
          </a:blipFill>
        </p:spPr>
      </p:sp>
      <p:sp>
        <p:nvSpPr>
          <p:cNvPr name="Freeform 11" id="11"/>
          <p:cNvSpPr/>
          <p:nvPr/>
        </p:nvSpPr>
        <p:spPr>
          <a:xfrm flipH="false" flipV="false" rot="0">
            <a:off x="11344524" y="1912294"/>
            <a:ext cx="5326736" cy="6537685"/>
          </a:xfrm>
          <a:custGeom>
            <a:avLst/>
            <a:gdLst/>
            <a:ahLst/>
            <a:cxnLst/>
            <a:rect r="r" b="b" t="t" l="l"/>
            <a:pathLst>
              <a:path h="6537685" w="5326736">
                <a:moveTo>
                  <a:pt x="0" y="0"/>
                </a:moveTo>
                <a:lnTo>
                  <a:pt x="5326736" y="0"/>
                </a:lnTo>
                <a:lnTo>
                  <a:pt x="5326736" y="6537686"/>
                </a:lnTo>
                <a:lnTo>
                  <a:pt x="0" y="6537686"/>
                </a:lnTo>
                <a:lnTo>
                  <a:pt x="0" y="0"/>
                </a:lnTo>
                <a:close/>
              </a:path>
            </a:pathLst>
          </a:custGeom>
          <a:blipFill>
            <a:blip r:embed="rId6"/>
            <a:stretch>
              <a:fillRect l="0" t="0" r="0" b="0"/>
            </a:stretch>
          </a:blipFill>
        </p:spPr>
      </p:sp>
      <p:sp>
        <p:nvSpPr>
          <p:cNvPr name="TextBox 12" id="12"/>
          <p:cNvSpPr txBox="true"/>
          <p:nvPr/>
        </p:nvSpPr>
        <p:spPr>
          <a:xfrm rot="0">
            <a:off x="1028700" y="2143937"/>
            <a:ext cx="8681446" cy="2464365"/>
          </a:xfrm>
          <a:prstGeom prst="rect">
            <a:avLst/>
          </a:prstGeom>
        </p:spPr>
        <p:txBody>
          <a:bodyPr anchor="t" rtlCol="false" tIns="0" lIns="0" bIns="0" rIns="0">
            <a:spAutoFit/>
          </a:bodyPr>
          <a:lstStyle/>
          <a:p>
            <a:pPr algn="ctr">
              <a:lnSpc>
                <a:spcPts val="3293"/>
              </a:lnSpc>
              <a:spcBef>
                <a:spcPct val="0"/>
              </a:spcBef>
            </a:pPr>
            <a:r>
              <a:rPr lang="en-US" sz="2352">
                <a:solidFill>
                  <a:srgbClr val="303642"/>
                </a:solidFill>
                <a:latin typeface="Poppins 2"/>
              </a:rPr>
              <a:t>Lỗi</a:t>
            </a:r>
            <a:r>
              <a:rPr lang="en-US" sz="2352">
                <a:solidFill>
                  <a:srgbClr val="303642"/>
                </a:solidFill>
                <a:latin typeface="Poppins 2 Bold"/>
              </a:rPr>
              <a:t> “Database operation expected to affect 1 row(s) but actually affected 0 row(s)”</a:t>
            </a:r>
            <a:r>
              <a:rPr lang="en-US" sz="2352">
                <a:solidFill>
                  <a:srgbClr val="303642"/>
                </a:solidFill>
                <a:latin typeface="Poppins 2"/>
              </a:rPr>
              <a:t> thường xuất hiện khi cố gắng cập nhật hoặc xóa một bản ghi trong cơ sở dữ liệu, nhưng bản ghi đó không tồn tại hoặc đã bị thay đổi kể từ khi cập nhật. Điều này thường xảy ra khi có nhiều người dùng hoặc tiến trình đang cùng lúc thao tác với cùng một bản ghi.</a:t>
            </a:r>
          </a:p>
        </p:txBody>
      </p:sp>
      <p:sp>
        <p:nvSpPr>
          <p:cNvPr name="TextBox 13" id="13"/>
          <p:cNvSpPr txBox="true"/>
          <p:nvPr/>
        </p:nvSpPr>
        <p:spPr>
          <a:xfrm rot="0">
            <a:off x="892303" y="5007751"/>
            <a:ext cx="8817842" cy="1397565"/>
          </a:xfrm>
          <a:prstGeom prst="rect">
            <a:avLst/>
          </a:prstGeom>
        </p:spPr>
        <p:txBody>
          <a:bodyPr anchor="t" rtlCol="false" tIns="0" lIns="0" bIns="0" rIns="0">
            <a:spAutoFit/>
          </a:bodyPr>
          <a:lstStyle/>
          <a:p>
            <a:pPr algn="ctr">
              <a:lnSpc>
                <a:spcPts val="3293"/>
              </a:lnSpc>
            </a:pPr>
            <a:r>
              <a:rPr lang="en-US" sz="2352">
                <a:solidFill>
                  <a:srgbClr val="303642"/>
                </a:solidFill>
                <a:latin typeface="Poppins 2"/>
              </a:rPr>
              <a:t>Lỗi trên thì có reference tới link help của MS: </a:t>
            </a:r>
          </a:p>
          <a:p>
            <a:pPr algn="ctr">
              <a:lnSpc>
                <a:spcPts val="2313"/>
              </a:lnSpc>
            </a:pPr>
            <a:r>
              <a:rPr lang="en-US" sz="1652">
                <a:solidFill>
                  <a:srgbClr val="303642"/>
                </a:solidFill>
                <a:latin typeface="Poppins 2 Bold"/>
              </a:rPr>
              <a:t>See http://go.microsoft.com/fwlink/?LinkId=527962 for information on understanding and handling optimistic concurrency exceptions.</a:t>
            </a:r>
          </a:p>
          <a:p>
            <a:pPr algn="ctr">
              <a:lnSpc>
                <a:spcPts val="3293"/>
              </a:lnSpc>
              <a:spcBef>
                <a:spcPct val="0"/>
              </a:spcBef>
            </a:pPr>
          </a:p>
        </p:txBody>
      </p:sp>
      <p:sp>
        <p:nvSpPr>
          <p:cNvPr name="TextBox 14" id="14"/>
          <p:cNvSpPr txBox="true"/>
          <p:nvPr/>
        </p:nvSpPr>
        <p:spPr>
          <a:xfrm rot="0">
            <a:off x="1028700" y="7110166"/>
            <a:ext cx="8195747" cy="1645215"/>
          </a:xfrm>
          <a:prstGeom prst="rect">
            <a:avLst/>
          </a:prstGeom>
        </p:spPr>
        <p:txBody>
          <a:bodyPr anchor="t" rtlCol="false" tIns="0" lIns="0" bIns="0" rIns="0">
            <a:spAutoFit/>
          </a:bodyPr>
          <a:lstStyle/>
          <a:p>
            <a:pPr algn="ctr">
              <a:lnSpc>
                <a:spcPts val="3293"/>
              </a:lnSpc>
              <a:spcBef>
                <a:spcPct val="0"/>
              </a:spcBef>
            </a:pPr>
            <a:r>
              <a:rPr lang="en-US" sz="2352">
                <a:solidFill>
                  <a:srgbClr val="303642"/>
                </a:solidFill>
                <a:latin typeface="Poppins 2"/>
              </a:rPr>
              <a:t>=&gt; Sau khi xem thì đ</a:t>
            </a:r>
            <a:r>
              <a:rPr lang="en-US" sz="2352">
                <a:solidFill>
                  <a:srgbClr val="303642"/>
                </a:solidFill>
                <a:latin typeface="Poppins 2"/>
                <a:hlinkClick r:id="rId7" tooltip="https://stackoverflow.com/questions/73174800/receiving-database-operation-expected-to-affect-1-rows-but-actually-affected"/>
              </a:rPr>
              <a:t>ây là một dạng lỗi về đồng bộ hóa (concurrency), và có thể xử lý nó bằng cách sử dụng các kỹ thuật như optimistic concurrency hoặc pessimistic concurrency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501505" y="203653"/>
            <a:ext cx="2025786" cy="825047"/>
          </a:xfrm>
          <a:custGeom>
            <a:avLst/>
            <a:gdLst/>
            <a:ahLst/>
            <a:cxnLst/>
            <a:rect r="r" b="b" t="t" l="l"/>
            <a:pathLst>
              <a:path h="825047" w="2025786">
                <a:moveTo>
                  <a:pt x="0" y="0"/>
                </a:moveTo>
                <a:lnTo>
                  <a:pt x="2025787" y="0"/>
                </a:lnTo>
                <a:lnTo>
                  <a:pt x="2025787" y="825047"/>
                </a:lnTo>
                <a:lnTo>
                  <a:pt x="0" y="825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212526" y="617458"/>
            <a:ext cx="5862948" cy="822484"/>
            <a:chOff x="0" y="0"/>
            <a:chExt cx="7817264" cy="1096645"/>
          </a:xfrm>
        </p:grpSpPr>
        <p:sp>
          <p:nvSpPr>
            <p:cNvPr name="TextBox 5" id="5"/>
            <p:cNvSpPr txBox="true"/>
            <p:nvPr/>
          </p:nvSpPr>
          <p:spPr>
            <a:xfrm rot="0">
              <a:off x="160457" y="189391"/>
              <a:ext cx="6573652" cy="636365"/>
            </a:xfrm>
            <a:prstGeom prst="rect">
              <a:avLst/>
            </a:prstGeom>
          </p:spPr>
          <p:txBody>
            <a:bodyPr anchor="t" rtlCol="false" tIns="0" lIns="0" bIns="0" rIns="0">
              <a:spAutoFit/>
            </a:bodyPr>
            <a:lstStyle/>
            <a:p>
              <a:pPr algn="ctr">
                <a:lnSpc>
                  <a:spcPts val="3873"/>
                </a:lnSpc>
              </a:pPr>
              <a:r>
                <a:rPr lang="en-US" sz="2979">
                  <a:solidFill>
                    <a:srgbClr val="FFFFFF"/>
                  </a:solidFill>
                  <a:latin typeface="Roboto Condensed"/>
                </a:rPr>
                <a:t>của các đơn vị Kế toán dịch vụ</a:t>
              </a:r>
            </a:p>
          </p:txBody>
        </p:sp>
        <p:grpSp>
          <p:nvGrpSpPr>
            <p:cNvPr name="Group 6" id="6"/>
            <p:cNvGrpSpPr/>
            <p:nvPr/>
          </p:nvGrpSpPr>
          <p:grpSpPr>
            <a:xfrm rot="0">
              <a:off x="0" y="0"/>
              <a:ext cx="7817264" cy="1096645"/>
              <a:chOff x="0" y="0"/>
              <a:chExt cx="1813789" cy="254447"/>
            </a:xfrm>
          </p:grpSpPr>
          <p:sp>
            <p:nvSpPr>
              <p:cNvPr name="Freeform 7" id="7"/>
              <p:cNvSpPr/>
              <p:nvPr/>
            </p:nvSpPr>
            <p:spPr>
              <a:xfrm flipH="false" flipV="false" rot="0">
                <a:off x="0" y="0"/>
                <a:ext cx="1813789" cy="254447"/>
              </a:xfrm>
              <a:custGeom>
                <a:avLst/>
                <a:gdLst/>
                <a:ahLst/>
                <a:cxnLst/>
                <a:rect r="r" b="b" t="t" l="l"/>
                <a:pathLst>
                  <a:path h="254447" w="1813789">
                    <a:moveTo>
                      <a:pt x="0" y="0"/>
                    </a:moveTo>
                    <a:lnTo>
                      <a:pt x="1813789" y="0"/>
                    </a:lnTo>
                    <a:lnTo>
                      <a:pt x="1813789" y="254447"/>
                    </a:lnTo>
                    <a:lnTo>
                      <a:pt x="0" y="254447"/>
                    </a:lnTo>
                    <a:close/>
                  </a:path>
                </a:pathLst>
              </a:custGeom>
              <a:solidFill>
                <a:srgbClr val="1A4455"/>
              </a:solidFill>
            </p:spPr>
          </p:sp>
          <p:sp>
            <p:nvSpPr>
              <p:cNvPr name="TextBox 8" id="8"/>
              <p:cNvSpPr txBox="true"/>
              <p:nvPr/>
            </p:nvSpPr>
            <p:spPr>
              <a:xfrm>
                <a:off x="0" y="-28575"/>
                <a:ext cx="1813789" cy="283022"/>
              </a:xfrm>
              <a:prstGeom prst="rect">
                <a:avLst/>
              </a:prstGeom>
            </p:spPr>
            <p:txBody>
              <a:bodyPr anchor="ctr" rtlCol="false" tIns="50800" lIns="50800" bIns="50800" rIns="50800"/>
              <a:lstStyle/>
              <a:p>
                <a:pPr algn="ctr">
                  <a:lnSpc>
                    <a:spcPts val="2040"/>
                  </a:lnSpc>
                </a:pPr>
              </a:p>
            </p:txBody>
          </p:sp>
        </p:grpSp>
        <p:sp>
          <p:nvSpPr>
            <p:cNvPr name="TextBox 9" id="9"/>
            <p:cNvSpPr txBox="true"/>
            <p:nvPr/>
          </p:nvSpPr>
          <p:spPr>
            <a:xfrm rot="0">
              <a:off x="160457" y="120930"/>
              <a:ext cx="7425374" cy="816565"/>
            </a:xfrm>
            <a:prstGeom prst="rect">
              <a:avLst/>
            </a:prstGeom>
          </p:spPr>
          <p:txBody>
            <a:bodyPr anchor="t" rtlCol="false" tIns="0" lIns="0" bIns="0" rIns="0">
              <a:spAutoFit/>
            </a:bodyPr>
            <a:lstStyle/>
            <a:p>
              <a:pPr algn="ctr">
                <a:lnSpc>
                  <a:spcPts val="4980"/>
                </a:lnSpc>
              </a:pPr>
              <a:r>
                <a:rPr lang="en-US" sz="3831">
                  <a:solidFill>
                    <a:srgbClr val="FFFFFF"/>
                  </a:solidFill>
                  <a:latin typeface="Roboto Condensed Bold"/>
                </a:rPr>
                <a:t>BÀI HỌC KINH NGHIỆM</a:t>
              </a:r>
            </a:p>
          </p:txBody>
        </p:sp>
      </p:grpSp>
      <p:sp>
        <p:nvSpPr>
          <p:cNvPr name="Freeform 10" id="10"/>
          <p:cNvSpPr/>
          <p:nvPr/>
        </p:nvSpPr>
        <p:spPr>
          <a:xfrm flipH="false" flipV="false" rot="0">
            <a:off x="15123536" y="277964"/>
            <a:ext cx="2615468" cy="750736"/>
          </a:xfrm>
          <a:custGeom>
            <a:avLst/>
            <a:gdLst/>
            <a:ahLst/>
            <a:cxnLst/>
            <a:rect r="r" b="b" t="t" l="l"/>
            <a:pathLst>
              <a:path h="750736" w="2615468">
                <a:moveTo>
                  <a:pt x="0" y="0"/>
                </a:moveTo>
                <a:lnTo>
                  <a:pt x="2615469" y="0"/>
                </a:lnTo>
                <a:lnTo>
                  <a:pt x="2615469" y="750736"/>
                </a:lnTo>
                <a:lnTo>
                  <a:pt x="0" y="750736"/>
                </a:lnTo>
                <a:lnTo>
                  <a:pt x="0" y="0"/>
                </a:lnTo>
                <a:close/>
              </a:path>
            </a:pathLst>
          </a:custGeom>
          <a:blipFill>
            <a:blip r:embed="rId5"/>
            <a:stretch>
              <a:fillRect l="0" t="0" r="0" b="0"/>
            </a:stretch>
          </a:blipFill>
        </p:spPr>
      </p:sp>
      <p:sp>
        <p:nvSpPr>
          <p:cNvPr name="Freeform 11" id="11"/>
          <p:cNvSpPr/>
          <p:nvPr/>
        </p:nvSpPr>
        <p:spPr>
          <a:xfrm flipH="false" flipV="false" rot="0">
            <a:off x="3059398" y="2921047"/>
            <a:ext cx="12169204" cy="1920012"/>
          </a:xfrm>
          <a:custGeom>
            <a:avLst/>
            <a:gdLst/>
            <a:ahLst/>
            <a:cxnLst/>
            <a:rect r="r" b="b" t="t" l="l"/>
            <a:pathLst>
              <a:path h="1920012" w="12169204">
                <a:moveTo>
                  <a:pt x="0" y="0"/>
                </a:moveTo>
                <a:lnTo>
                  <a:pt x="12169204" y="0"/>
                </a:lnTo>
                <a:lnTo>
                  <a:pt x="12169204" y="1920013"/>
                </a:lnTo>
                <a:lnTo>
                  <a:pt x="0" y="1920013"/>
                </a:lnTo>
                <a:lnTo>
                  <a:pt x="0" y="0"/>
                </a:lnTo>
                <a:close/>
              </a:path>
            </a:pathLst>
          </a:custGeom>
          <a:blipFill>
            <a:blip r:embed="rId6"/>
            <a:stretch>
              <a:fillRect l="0" t="-219743" r="0" b="0"/>
            </a:stretch>
          </a:blipFill>
        </p:spPr>
      </p:sp>
      <p:sp>
        <p:nvSpPr>
          <p:cNvPr name="TextBox 12" id="12"/>
          <p:cNvSpPr txBox="true"/>
          <p:nvPr/>
        </p:nvSpPr>
        <p:spPr>
          <a:xfrm rot="0">
            <a:off x="2192011" y="1962832"/>
            <a:ext cx="13903979" cy="396240"/>
          </a:xfrm>
          <a:prstGeom prst="rect">
            <a:avLst/>
          </a:prstGeom>
        </p:spPr>
        <p:txBody>
          <a:bodyPr anchor="t" rtlCol="false" tIns="0" lIns="0" bIns="0" rIns="0">
            <a:spAutoFit/>
          </a:bodyPr>
          <a:lstStyle/>
          <a:p>
            <a:pPr algn="ctr">
              <a:lnSpc>
                <a:spcPts val="3359"/>
              </a:lnSpc>
            </a:pPr>
            <a:r>
              <a:rPr lang="en-US" sz="2400">
                <a:solidFill>
                  <a:srgbClr val="000000"/>
                </a:solidFill>
                <a:latin typeface="Noto Sans Bold"/>
              </a:rPr>
              <a:t>Review lại code</a:t>
            </a:r>
          </a:p>
        </p:txBody>
      </p:sp>
      <p:sp>
        <p:nvSpPr>
          <p:cNvPr name="TextBox 13" id="13"/>
          <p:cNvSpPr txBox="true"/>
          <p:nvPr/>
        </p:nvSpPr>
        <p:spPr>
          <a:xfrm rot="0">
            <a:off x="1514399" y="5745935"/>
            <a:ext cx="15067289" cy="1235640"/>
          </a:xfrm>
          <a:prstGeom prst="rect">
            <a:avLst/>
          </a:prstGeom>
        </p:spPr>
        <p:txBody>
          <a:bodyPr anchor="t" rtlCol="false" tIns="0" lIns="0" bIns="0" rIns="0">
            <a:spAutoFit/>
          </a:bodyPr>
          <a:lstStyle/>
          <a:p>
            <a:pPr algn="ctr">
              <a:lnSpc>
                <a:spcPts val="3293"/>
              </a:lnSpc>
            </a:pPr>
            <a:r>
              <a:rPr lang="en-US" sz="2352">
                <a:solidFill>
                  <a:srgbClr val="303642"/>
                </a:solidFill>
                <a:latin typeface="Poppins 2"/>
              </a:rPr>
              <a:t>=&gt; Lệnh _dbContext.Entry(entity).State = EntityState.Modified; trong Entity Framework sử dụng cơ chế Optimistic Locking</a:t>
            </a:r>
          </a:p>
          <a:p>
            <a:pPr algn="ctr">
              <a:lnSpc>
                <a:spcPts val="3293"/>
              </a:lnSpc>
              <a:spcBef>
                <a:spcPct val="0"/>
              </a:spcBef>
            </a:pPr>
            <a:r>
              <a:rPr lang="en-US" sz="2352">
                <a:solidFill>
                  <a:srgbClr val="303642"/>
                </a:solidFill>
                <a:latin typeface="Poppins 2"/>
              </a:rPr>
              <a:t>Để thực hiện được thì sẽ phải Fetch data kèm theo edit_version hiện tại</a:t>
            </a:r>
          </a:p>
        </p:txBody>
      </p:sp>
      <p:sp>
        <p:nvSpPr>
          <p:cNvPr name="TextBox 14" id="14"/>
          <p:cNvSpPr txBox="true"/>
          <p:nvPr/>
        </p:nvSpPr>
        <p:spPr>
          <a:xfrm rot="0">
            <a:off x="1610355" y="7886450"/>
            <a:ext cx="15067289" cy="826065"/>
          </a:xfrm>
          <a:prstGeom prst="rect">
            <a:avLst/>
          </a:prstGeom>
        </p:spPr>
        <p:txBody>
          <a:bodyPr anchor="t" rtlCol="false" tIns="0" lIns="0" bIns="0" rIns="0">
            <a:spAutoFit/>
          </a:bodyPr>
          <a:lstStyle/>
          <a:p>
            <a:pPr algn="ctr">
              <a:lnSpc>
                <a:spcPts val="3293"/>
              </a:lnSpc>
            </a:pPr>
            <a:r>
              <a:rPr lang="en-US" sz="2352">
                <a:solidFill>
                  <a:srgbClr val="303642"/>
                </a:solidFill>
                <a:latin typeface="Poppins 2"/>
              </a:rPr>
              <a:t>Kiểm tra view thì không thấy lấy ra cột này, bổ sung lấy ra thêm cột xmin as edit_versin </a:t>
            </a:r>
          </a:p>
          <a:p>
            <a:pPr algn="ctr">
              <a:lnSpc>
                <a:spcPts val="3293"/>
              </a:lnSpc>
              <a:spcBef>
                <a:spcPct val="0"/>
              </a:spcBef>
            </a:pPr>
            <a:r>
              <a:rPr lang="en-US" sz="2352">
                <a:solidFill>
                  <a:srgbClr val="303642"/>
                </a:solidFill>
                <a:latin typeface="Poppins 2"/>
              </a:rPr>
              <a:t>(trong postgresql để quản lý transaction của 1 row dựa vào xmin)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501505" y="203653"/>
            <a:ext cx="2025786" cy="825047"/>
          </a:xfrm>
          <a:custGeom>
            <a:avLst/>
            <a:gdLst/>
            <a:ahLst/>
            <a:cxnLst/>
            <a:rect r="r" b="b" t="t" l="l"/>
            <a:pathLst>
              <a:path h="825047" w="2025786">
                <a:moveTo>
                  <a:pt x="0" y="0"/>
                </a:moveTo>
                <a:lnTo>
                  <a:pt x="2025787" y="0"/>
                </a:lnTo>
                <a:lnTo>
                  <a:pt x="2025787" y="825047"/>
                </a:lnTo>
                <a:lnTo>
                  <a:pt x="0" y="825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212526" y="4732258"/>
            <a:ext cx="5862948" cy="822484"/>
            <a:chOff x="0" y="0"/>
            <a:chExt cx="7817264" cy="1096645"/>
          </a:xfrm>
        </p:grpSpPr>
        <p:sp>
          <p:nvSpPr>
            <p:cNvPr name="TextBox 5" id="5"/>
            <p:cNvSpPr txBox="true"/>
            <p:nvPr/>
          </p:nvSpPr>
          <p:spPr>
            <a:xfrm rot="0">
              <a:off x="160457" y="189391"/>
              <a:ext cx="6573652" cy="636365"/>
            </a:xfrm>
            <a:prstGeom prst="rect">
              <a:avLst/>
            </a:prstGeom>
          </p:spPr>
          <p:txBody>
            <a:bodyPr anchor="t" rtlCol="false" tIns="0" lIns="0" bIns="0" rIns="0">
              <a:spAutoFit/>
            </a:bodyPr>
            <a:lstStyle/>
            <a:p>
              <a:pPr algn="ctr">
                <a:lnSpc>
                  <a:spcPts val="3873"/>
                </a:lnSpc>
              </a:pPr>
              <a:r>
                <a:rPr lang="en-US" sz="2979">
                  <a:solidFill>
                    <a:srgbClr val="FFFFFF"/>
                  </a:solidFill>
                  <a:latin typeface="Roboto Condensed"/>
                </a:rPr>
                <a:t>của các đơn vị Kế toán dịch vụ</a:t>
              </a:r>
            </a:p>
          </p:txBody>
        </p:sp>
        <p:grpSp>
          <p:nvGrpSpPr>
            <p:cNvPr name="Group 6" id="6"/>
            <p:cNvGrpSpPr/>
            <p:nvPr/>
          </p:nvGrpSpPr>
          <p:grpSpPr>
            <a:xfrm rot="0">
              <a:off x="0" y="0"/>
              <a:ext cx="7817264" cy="1096645"/>
              <a:chOff x="0" y="0"/>
              <a:chExt cx="1813789" cy="254447"/>
            </a:xfrm>
          </p:grpSpPr>
          <p:sp>
            <p:nvSpPr>
              <p:cNvPr name="Freeform 7" id="7"/>
              <p:cNvSpPr/>
              <p:nvPr/>
            </p:nvSpPr>
            <p:spPr>
              <a:xfrm flipH="false" flipV="false" rot="0">
                <a:off x="0" y="0"/>
                <a:ext cx="1813789" cy="254447"/>
              </a:xfrm>
              <a:custGeom>
                <a:avLst/>
                <a:gdLst/>
                <a:ahLst/>
                <a:cxnLst/>
                <a:rect r="r" b="b" t="t" l="l"/>
                <a:pathLst>
                  <a:path h="254447" w="1813789">
                    <a:moveTo>
                      <a:pt x="0" y="0"/>
                    </a:moveTo>
                    <a:lnTo>
                      <a:pt x="1813789" y="0"/>
                    </a:lnTo>
                    <a:lnTo>
                      <a:pt x="1813789" y="254447"/>
                    </a:lnTo>
                    <a:lnTo>
                      <a:pt x="0" y="254447"/>
                    </a:lnTo>
                    <a:close/>
                  </a:path>
                </a:pathLst>
              </a:custGeom>
              <a:solidFill>
                <a:srgbClr val="1A4455"/>
              </a:solidFill>
            </p:spPr>
          </p:sp>
          <p:sp>
            <p:nvSpPr>
              <p:cNvPr name="TextBox 8" id="8"/>
              <p:cNvSpPr txBox="true"/>
              <p:nvPr/>
            </p:nvSpPr>
            <p:spPr>
              <a:xfrm>
                <a:off x="0" y="-28575"/>
                <a:ext cx="1813789" cy="283022"/>
              </a:xfrm>
              <a:prstGeom prst="rect">
                <a:avLst/>
              </a:prstGeom>
            </p:spPr>
            <p:txBody>
              <a:bodyPr anchor="ctr" rtlCol="false" tIns="50800" lIns="50800" bIns="50800" rIns="50800"/>
              <a:lstStyle/>
              <a:p>
                <a:pPr algn="ctr">
                  <a:lnSpc>
                    <a:spcPts val="2040"/>
                  </a:lnSpc>
                </a:pPr>
              </a:p>
            </p:txBody>
          </p:sp>
        </p:grpSp>
        <p:sp>
          <p:nvSpPr>
            <p:cNvPr name="TextBox 9" id="9"/>
            <p:cNvSpPr txBox="true"/>
            <p:nvPr/>
          </p:nvSpPr>
          <p:spPr>
            <a:xfrm rot="0">
              <a:off x="160457" y="120930"/>
              <a:ext cx="7425374" cy="816565"/>
            </a:xfrm>
            <a:prstGeom prst="rect">
              <a:avLst/>
            </a:prstGeom>
          </p:spPr>
          <p:txBody>
            <a:bodyPr anchor="t" rtlCol="false" tIns="0" lIns="0" bIns="0" rIns="0">
              <a:spAutoFit/>
            </a:bodyPr>
            <a:lstStyle/>
            <a:p>
              <a:pPr algn="ctr">
                <a:lnSpc>
                  <a:spcPts val="4980"/>
                </a:lnSpc>
              </a:pPr>
              <a:r>
                <a:rPr lang="en-US" sz="3831">
                  <a:solidFill>
                    <a:srgbClr val="FFFFFF"/>
                  </a:solidFill>
                  <a:latin typeface="Roboto Condensed Bold"/>
                </a:rPr>
                <a:t>Any Question?</a:t>
              </a:r>
            </a:p>
          </p:txBody>
        </p:sp>
      </p:grpSp>
      <p:sp>
        <p:nvSpPr>
          <p:cNvPr name="Freeform 10" id="10"/>
          <p:cNvSpPr/>
          <p:nvPr/>
        </p:nvSpPr>
        <p:spPr>
          <a:xfrm flipH="false" flipV="false" rot="0">
            <a:off x="15123536" y="277964"/>
            <a:ext cx="2615468" cy="750736"/>
          </a:xfrm>
          <a:custGeom>
            <a:avLst/>
            <a:gdLst/>
            <a:ahLst/>
            <a:cxnLst/>
            <a:rect r="r" b="b" t="t" l="l"/>
            <a:pathLst>
              <a:path h="750736" w="2615468">
                <a:moveTo>
                  <a:pt x="0" y="0"/>
                </a:moveTo>
                <a:lnTo>
                  <a:pt x="2615469" y="0"/>
                </a:lnTo>
                <a:lnTo>
                  <a:pt x="2615469" y="750736"/>
                </a:lnTo>
                <a:lnTo>
                  <a:pt x="0" y="750736"/>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0" r="0" b="0"/>
            </a:stretch>
          </a:blipFill>
        </p:spPr>
      </p:sp>
      <p:sp>
        <p:nvSpPr>
          <p:cNvPr name="Freeform 3" id="3"/>
          <p:cNvSpPr/>
          <p:nvPr/>
        </p:nvSpPr>
        <p:spPr>
          <a:xfrm flipH="false" flipV="false" rot="0">
            <a:off x="501505" y="203653"/>
            <a:ext cx="2025786" cy="825047"/>
          </a:xfrm>
          <a:custGeom>
            <a:avLst/>
            <a:gdLst/>
            <a:ahLst/>
            <a:cxnLst/>
            <a:rect r="r" b="b" t="t" l="l"/>
            <a:pathLst>
              <a:path h="825047" w="2025786">
                <a:moveTo>
                  <a:pt x="0" y="0"/>
                </a:moveTo>
                <a:lnTo>
                  <a:pt x="2025787" y="0"/>
                </a:lnTo>
                <a:lnTo>
                  <a:pt x="2025787" y="825047"/>
                </a:lnTo>
                <a:lnTo>
                  <a:pt x="0" y="8250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212526" y="1429658"/>
            <a:ext cx="5862948" cy="822484"/>
            <a:chOff x="0" y="0"/>
            <a:chExt cx="7817264" cy="1096645"/>
          </a:xfrm>
        </p:grpSpPr>
        <p:sp>
          <p:nvSpPr>
            <p:cNvPr name="TextBox 5" id="5"/>
            <p:cNvSpPr txBox="true"/>
            <p:nvPr/>
          </p:nvSpPr>
          <p:spPr>
            <a:xfrm rot="0">
              <a:off x="160457" y="189391"/>
              <a:ext cx="6573652" cy="636365"/>
            </a:xfrm>
            <a:prstGeom prst="rect">
              <a:avLst/>
            </a:prstGeom>
          </p:spPr>
          <p:txBody>
            <a:bodyPr anchor="t" rtlCol="false" tIns="0" lIns="0" bIns="0" rIns="0">
              <a:spAutoFit/>
            </a:bodyPr>
            <a:lstStyle/>
            <a:p>
              <a:pPr algn="ctr">
                <a:lnSpc>
                  <a:spcPts val="3873"/>
                </a:lnSpc>
              </a:pPr>
              <a:r>
                <a:rPr lang="en-US" sz="2979">
                  <a:solidFill>
                    <a:srgbClr val="FFFFFF"/>
                  </a:solidFill>
                  <a:latin typeface="Roboto Condensed"/>
                </a:rPr>
                <a:t>của các đơn vị Kế toán dịch vụ</a:t>
              </a:r>
            </a:p>
          </p:txBody>
        </p:sp>
        <p:grpSp>
          <p:nvGrpSpPr>
            <p:cNvPr name="Group 6" id="6"/>
            <p:cNvGrpSpPr/>
            <p:nvPr/>
          </p:nvGrpSpPr>
          <p:grpSpPr>
            <a:xfrm rot="0">
              <a:off x="0" y="0"/>
              <a:ext cx="7817264" cy="1096645"/>
              <a:chOff x="0" y="0"/>
              <a:chExt cx="1813789" cy="254447"/>
            </a:xfrm>
          </p:grpSpPr>
          <p:sp>
            <p:nvSpPr>
              <p:cNvPr name="Freeform 7" id="7"/>
              <p:cNvSpPr/>
              <p:nvPr/>
            </p:nvSpPr>
            <p:spPr>
              <a:xfrm flipH="false" flipV="false" rot="0">
                <a:off x="0" y="0"/>
                <a:ext cx="1813789" cy="254447"/>
              </a:xfrm>
              <a:custGeom>
                <a:avLst/>
                <a:gdLst/>
                <a:ahLst/>
                <a:cxnLst/>
                <a:rect r="r" b="b" t="t" l="l"/>
                <a:pathLst>
                  <a:path h="254447" w="1813789">
                    <a:moveTo>
                      <a:pt x="0" y="0"/>
                    </a:moveTo>
                    <a:lnTo>
                      <a:pt x="1813789" y="0"/>
                    </a:lnTo>
                    <a:lnTo>
                      <a:pt x="1813789" y="254447"/>
                    </a:lnTo>
                    <a:lnTo>
                      <a:pt x="0" y="254447"/>
                    </a:lnTo>
                    <a:close/>
                  </a:path>
                </a:pathLst>
              </a:custGeom>
              <a:solidFill>
                <a:srgbClr val="1A4455"/>
              </a:solidFill>
            </p:spPr>
          </p:sp>
          <p:sp>
            <p:nvSpPr>
              <p:cNvPr name="TextBox 8" id="8"/>
              <p:cNvSpPr txBox="true"/>
              <p:nvPr/>
            </p:nvSpPr>
            <p:spPr>
              <a:xfrm>
                <a:off x="0" y="-28575"/>
                <a:ext cx="1813789" cy="283022"/>
              </a:xfrm>
              <a:prstGeom prst="rect">
                <a:avLst/>
              </a:prstGeom>
            </p:spPr>
            <p:txBody>
              <a:bodyPr anchor="ctr" rtlCol="false" tIns="50800" lIns="50800" bIns="50800" rIns="50800"/>
              <a:lstStyle/>
              <a:p>
                <a:pPr algn="ctr">
                  <a:lnSpc>
                    <a:spcPts val="2040"/>
                  </a:lnSpc>
                </a:pPr>
              </a:p>
            </p:txBody>
          </p:sp>
        </p:grpSp>
        <p:sp>
          <p:nvSpPr>
            <p:cNvPr name="TextBox 9" id="9"/>
            <p:cNvSpPr txBox="true"/>
            <p:nvPr/>
          </p:nvSpPr>
          <p:spPr>
            <a:xfrm rot="0">
              <a:off x="160457" y="120930"/>
              <a:ext cx="7425374" cy="816565"/>
            </a:xfrm>
            <a:prstGeom prst="rect">
              <a:avLst/>
            </a:prstGeom>
          </p:spPr>
          <p:txBody>
            <a:bodyPr anchor="t" rtlCol="false" tIns="0" lIns="0" bIns="0" rIns="0">
              <a:spAutoFit/>
            </a:bodyPr>
            <a:lstStyle/>
            <a:p>
              <a:pPr algn="ctr">
                <a:lnSpc>
                  <a:spcPts val="4980"/>
                </a:lnSpc>
              </a:pPr>
              <a:r>
                <a:rPr lang="en-US" sz="3831">
                  <a:solidFill>
                    <a:srgbClr val="FFFFFF"/>
                  </a:solidFill>
                  <a:latin typeface="Roboto Condensed Bold"/>
                </a:rPr>
                <a:t>Link tham khảo</a:t>
              </a:r>
            </a:p>
          </p:txBody>
        </p:sp>
      </p:grpSp>
      <p:sp>
        <p:nvSpPr>
          <p:cNvPr name="Freeform 10" id="10"/>
          <p:cNvSpPr/>
          <p:nvPr/>
        </p:nvSpPr>
        <p:spPr>
          <a:xfrm flipH="false" flipV="false" rot="0">
            <a:off x="15123536" y="277964"/>
            <a:ext cx="2615468" cy="750736"/>
          </a:xfrm>
          <a:custGeom>
            <a:avLst/>
            <a:gdLst/>
            <a:ahLst/>
            <a:cxnLst/>
            <a:rect r="r" b="b" t="t" l="l"/>
            <a:pathLst>
              <a:path h="750736" w="2615468">
                <a:moveTo>
                  <a:pt x="0" y="0"/>
                </a:moveTo>
                <a:lnTo>
                  <a:pt x="2615469" y="0"/>
                </a:lnTo>
                <a:lnTo>
                  <a:pt x="2615469" y="750736"/>
                </a:lnTo>
                <a:lnTo>
                  <a:pt x="0" y="750736"/>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DAF0qp5Kc7I</dc:identifier>
  <dcterms:modified xsi:type="dcterms:W3CDTF">2011-08-01T06:04:30Z</dcterms:modified>
  <cp:revision>1</cp:revision>
  <dc:title>BÀI HỌC KINH NGHIỆM</dc:title>
</cp:coreProperties>
</file>